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52" r:id="rId4"/>
  </p:sldMasterIdLst>
  <p:notesMasterIdLst>
    <p:notesMasterId r:id="rId72"/>
  </p:notesMasterIdLst>
  <p:sldIdLst>
    <p:sldId id="358" r:id="rId5"/>
    <p:sldId id="256" r:id="rId6"/>
    <p:sldId id="272" r:id="rId7"/>
    <p:sldId id="261" r:id="rId8"/>
    <p:sldId id="308" r:id="rId9"/>
    <p:sldId id="277" r:id="rId10"/>
    <p:sldId id="394" r:id="rId11"/>
    <p:sldId id="392" r:id="rId12"/>
    <p:sldId id="310" r:id="rId13"/>
    <p:sldId id="264" r:id="rId14"/>
    <p:sldId id="318" r:id="rId15"/>
    <p:sldId id="287" r:id="rId16"/>
    <p:sldId id="367" r:id="rId17"/>
    <p:sldId id="395" r:id="rId18"/>
    <p:sldId id="368" r:id="rId19"/>
    <p:sldId id="369" r:id="rId20"/>
    <p:sldId id="320" r:id="rId21"/>
    <p:sldId id="321" r:id="rId22"/>
    <p:sldId id="322" r:id="rId23"/>
    <p:sldId id="319" r:id="rId24"/>
    <p:sldId id="330" r:id="rId25"/>
    <p:sldId id="323" r:id="rId26"/>
    <p:sldId id="326" r:id="rId27"/>
    <p:sldId id="327" r:id="rId28"/>
    <p:sldId id="331" r:id="rId29"/>
    <p:sldId id="328" r:id="rId30"/>
    <p:sldId id="332" r:id="rId31"/>
    <p:sldId id="333" r:id="rId32"/>
    <p:sldId id="334" r:id="rId33"/>
    <p:sldId id="366" r:id="rId34"/>
    <p:sldId id="335" r:id="rId35"/>
    <p:sldId id="341" r:id="rId36"/>
    <p:sldId id="371" r:id="rId37"/>
    <p:sldId id="372" r:id="rId38"/>
    <p:sldId id="384" r:id="rId39"/>
    <p:sldId id="342" r:id="rId40"/>
    <p:sldId id="344" r:id="rId41"/>
    <p:sldId id="346" r:id="rId42"/>
    <p:sldId id="349" r:id="rId43"/>
    <p:sldId id="373" r:id="rId44"/>
    <p:sldId id="347" r:id="rId45"/>
    <p:sldId id="386" r:id="rId46"/>
    <p:sldId id="393" r:id="rId47"/>
    <p:sldId id="348" r:id="rId48"/>
    <p:sldId id="387" r:id="rId49"/>
    <p:sldId id="355" r:id="rId50"/>
    <p:sldId id="345" r:id="rId51"/>
    <p:sldId id="379" r:id="rId52"/>
    <p:sldId id="361" r:id="rId53"/>
    <p:sldId id="362" r:id="rId54"/>
    <p:sldId id="375" r:id="rId55"/>
    <p:sldId id="376" r:id="rId56"/>
    <p:sldId id="356" r:id="rId57"/>
    <p:sldId id="357" r:id="rId58"/>
    <p:sldId id="360" r:id="rId59"/>
    <p:sldId id="359" r:id="rId60"/>
    <p:sldId id="365" r:id="rId61"/>
    <p:sldId id="381" r:id="rId62"/>
    <p:sldId id="382" r:id="rId63"/>
    <p:sldId id="380" r:id="rId64"/>
    <p:sldId id="377" r:id="rId65"/>
    <p:sldId id="383" r:id="rId66"/>
    <p:sldId id="378" r:id="rId67"/>
    <p:sldId id="388" r:id="rId68"/>
    <p:sldId id="390" r:id="rId69"/>
    <p:sldId id="391" r:id="rId70"/>
    <p:sldId id="350" r:id="rId7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660"/>
    <a:srgbClr val="404040"/>
    <a:srgbClr val="87A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0270" autoAdjust="0"/>
  </p:normalViewPr>
  <p:slideViewPr>
    <p:cSldViewPr snapToGrid="0">
      <p:cViewPr varScale="1">
        <p:scale>
          <a:sx n="100" d="100"/>
          <a:sy n="100" d="100"/>
        </p:scale>
        <p:origin x="1242" y="78"/>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70FEE-62CD-4940-82A6-CBF358F808F0}" type="datetimeFigureOut">
              <a:rPr lang="en-US" smtClean="0"/>
              <a:t>8/3/2019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A0DEF-4FF7-4F2D-B8FC-0864DD04799F}" type="slidenum">
              <a:rPr lang="en-US" smtClean="0"/>
              <a:t>‹#›</a:t>
            </a:fld>
            <a:endParaRPr lang="en-US"/>
          </a:p>
        </p:txBody>
      </p:sp>
    </p:spTree>
    <p:extLst>
      <p:ext uri="{BB962C8B-B14F-4D97-AF65-F5344CB8AC3E}">
        <p14:creationId xmlns:p14="http://schemas.microsoft.com/office/powerpoint/2010/main" val="1262639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Nobel_Memorial_Prize_in_Economic_Sciences" TargetMode="External"/><Relationship Id="rId13" Type="http://schemas.openxmlformats.org/officeDocument/2006/relationships/hyperlink" Target="https://en.wikipedia.org/wiki/Management" TargetMode="External"/><Relationship Id="rId3" Type="http://schemas.openxmlformats.org/officeDocument/2006/relationships/hyperlink" Target="https://en.wikipedia.org/wiki/Economist" TargetMode="External"/><Relationship Id="rId7" Type="http://schemas.openxmlformats.org/officeDocument/2006/relationships/hyperlink" Target="https://en.wikipedia.org/wiki/Satisficing" TargetMode="External"/><Relationship Id="rId12" Type="http://schemas.openxmlformats.org/officeDocument/2006/relationships/hyperlink" Target="https://en.wikipedia.org/wiki/Public_administration"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en.wikipedia.org/wiki/Bounded_rationality" TargetMode="External"/><Relationship Id="rId11" Type="http://schemas.openxmlformats.org/officeDocument/2006/relationships/hyperlink" Target="https://en.wikipedia.org/wiki/Computer_science" TargetMode="External"/><Relationship Id="rId5" Type="http://schemas.openxmlformats.org/officeDocument/2006/relationships/hyperlink" Target="https://en.wikipedia.org/wiki/Decision-making" TargetMode="External"/><Relationship Id="rId10" Type="http://schemas.openxmlformats.org/officeDocument/2006/relationships/hyperlink" Target="https://en.wikipedia.org/wiki/Cognitive_science" TargetMode="External"/><Relationship Id="rId4" Type="http://schemas.openxmlformats.org/officeDocument/2006/relationships/hyperlink" Target="https://en.wikipedia.org/wiki/Political_scientist" TargetMode="External"/><Relationship Id="rId9" Type="http://schemas.openxmlformats.org/officeDocument/2006/relationships/hyperlink" Target="https://en.wikipedia.org/wiki/Turing_Award" TargetMode="External"/><Relationship Id="rId14" Type="http://schemas.openxmlformats.org/officeDocument/2006/relationships/hyperlink" Target="https://en.wikipedia.org/wiki/Political_scienc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A0DEF-4FF7-4F2D-B8FC-0864DD04799F}" type="slidenum">
              <a:rPr lang="en-US" smtClean="0"/>
              <a:t>1</a:t>
            </a:fld>
            <a:endParaRPr lang="en-US"/>
          </a:p>
        </p:txBody>
      </p:sp>
    </p:spTree>
    <p:extLst>
      <p:ext uri="{BB962C8B-B14F-4D97-AF65-F5344CB8AC3E}">
        <p14:creationId xmlns:p14="http://schemas.microsoft.com/office/powerpoint/2010/main" val="2155293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https://hackernoon.com/choosing-the-right-machine-learning-algorithm-68126944ce1f</a:t>
            </a:r>
          </a:p>
        </p:txBody>
      </p:sp>
      <p:sp>
        <p:nvSpPr>
          <p:cNvPr id="4" name="Slide Number Placeholder 3"/>
          <p:cNvSpPr>
            <a:spLocks noGrp="1"/>
          </p:cNvSpPr>
          <p:nvPr>
            <p:ph type="sldNum" sz="quarter" idx="5"/>
          </p:nvPr>
        </p:nvSpPr>
        <p:spPr/>
        <p:txBody>
          <a:bodyPr/>
          <a:lstStyle/>
          <a:p>
            <a:fld id="{F99A0DEF-4FF7-4F2D-B8FC-0864DD04799F}" type="slidenum">
              <a:rPr lang="en-US" smtClean="0"/>
              <a:t>58</a:t>
            </a:fld>
            <a:endParaRPr lang="en-US"/>
          </a:p>
        </p:txBody>
      </p:sp>
    </p:spTree>
    <p:extLst>
      <p:ext uri="{BB962C8B-B14F-4D97-AF65-F5344CB8AC3E}">
        <p14:creationId xmlns:p14="http://schemas.microsoft.com/office/powerpoint/2010/main" val="2973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https://hackernoon.com/choosing-the-right-machine-learning-algorithm-68126944ce1f</a:t>
            </a:r>
          </a:p>
        </p:txBody>
      </p:sp>
      <p:sp>
        <p:nvSpPr>
          <p:cNvPr id="4" name="Slide Number Placeholder 3"/>
          <p:cNvSpPr>
            <a:spLocks noGrp="1"/>
          </p:cNvSpPr>
          <p:nvPr>
            <p:ph type="sldNum" sz="quarter" idx="5"/>
          </p:nvPr>
        </p:nvSpPr>
        <p:spPr/>
        <p:txBody>
          <a:bodyPr/>
          <a:lstStyle/>
          <a:p>
            <a:fld id="{F99A0DEF-4FF7-4F2D-B8FC-0864DD04799F}" type="slidenum">
              <a:rPr lang="en-US" smtClean="0"/>
              <a:t>59</a:t>
            </a:fld>
            <a:endParaRPr lang="en-US"/>
          </a:p>
        </p:txBody>
      </p:sp>
    </p:spTree>
    <p:extLst>
      <p:ext uri="{BB962C8B-B14F-4D97-AF65-F5344CB8AC3E}">
        <p14:creationId xmlns:p14="http://schemas.microsoft.com/office/powerpoint/2010/main" val="4050558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A0DEF-4FF7-4F2D-B8FC-0864DD04799F}" type="slidenum">
              <a:rPr lang="en-US" smtClean="0"/>
              <a:t>66</a:t>
            </a:fld>
            <a:endParaRPr lang="en-US"/>
          </a:p>
        </p:txBody>
      </p:sp>
    </p:spTree>
    <p:extLst>
      <p:ext uri="{BB962C8B-B14F-4D97-AF65-F5344CB8AC3E}">
        <p14:creationId xmlns:p14="http://schemas.microsoft.com/office/powerpoint/2010/main" val="3655586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https://www.kaggle.com/dansbecker/rectified-linear-units-relu-in-deep-learning</a:t>
            </a:r>
          </a:p>
          <a:p>
            <a:endParaRPr lang="en-US" dirty="0"/>
          </a:p>
          <a:p>
            <a:r>
              <a:rPr lang="en-US" dirty="0"/>
              <a:t>https://pytorch.org/tutorials/intermediate/char_rnn_classification_tutorial.html</a:t>
            </a:r>
          </a:p>
        </p:txBody>
      </p:sp>
      <p:sp>
        <p:nvSpPr>
          <p:cNvPr id="4" name="Slide Number Placeholder 3"/>
          <p:cNvSpPr>
            <a:spLocks noGrp="1"/>
          </p:cNvSpPr>
          <p:nvPr>
            <p:ph type="sldNum" sz="quarter" idx="5"/>
          </p:nvPr>
        </p:nvSpPr>
        <p:spPr/>
        <p:txBody>
          <a:bodyPr/>
          <a:lstStyle/>
          <a:p>
            <a:fld id="{F99A0DEF-4FF7-4F2D-B8FC-0864DD04799F}" type="slidenum">
              <a:rPr lang="en-US" smtClean="0"/>
              <a:t>67</a:t>
            </a:fld>
            <a:endParaRPr lang="en-US"/>
          </a:p>
        </p:txBody>
      </p:sp>
    </p:spTree>
    <p:extLst>
      <p:ext uri="{BB962C8B-B14F-4D97-AF65-F5344CB8AC3E}">
        <p14:creationId xmlns:p14="http://schemas.microsoft.com/office/powerpoint/2010/main" val="2683535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https://www.slideshare.net/EdurekaIN/what-is-artificial-intelligence-artificial-intelligence-tutorial-for-beginners-edureka/42-Copyright_2017_edureka_andor_its</a:t>
            </a:r>
          </a:p>
        </p:txBody>
      </p:sp>
      <p:sp>
        <p:nvSpPr>
          <p:cNvPr id="4" name="Slide Number Placeholder 3"/>
          <p:cNvSpPr>
            <a:spLocks noGrp="1"/>
          </p:cNvSpPr>
          <p:nvPr>
            <p:ph type="sldNum" sz="quarter" idx="5"/>
          </p:nvPr>
        </p:nvSpPr>
        <p:spPr/>
        <p:txBody>
          <a:bodyPr/>
          <a:lstStyle/>
          <a:p>
            <a:fld id="{F99A0DEF-4FF7-4F2D-B8FC-0864DD04799F}" type="slidenum">
              <a:rPr lang="en-US" smtClean="0"/>
              <a:t>2</a:t>
            </a:fld>
            <a:endParaRPr lang="en-US"/>
          </a:p>
        </p:txBody>
      </p:sp>
    </p:spTree>
    <p:extLst>
      <p:ext uri="{BB962C8B-B14F-4D97-AF65-F5344CB8AC3E}">
        <p14:creationId xmlns:p14="http://schemas.microsoft.com/office/powerpoint/2010/main" val="929425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https://www.edureka.co/blog/what-is-deep-learning</a:t>
            </a:r>
          </a:p>
        </p:txBody>
      </p:sp>
      <p:sp>
        <p:nvSpPr>
          <p:cNvPr id="4" name="Slide Number Placeholder 3"/>
          <p:cNvSpPr>
            <a:spLocks noGrp="1"/>
          </p:cNvSpPr>
          <p:nvPr>
            <p:ph type="sldNum" sz="quarter" idx="5"/>
          </p:nvPr>
        </p:nvSpPr>
        <p:spPr/>
        <p:txBody>
          <a:bodyPr/>
          <a:lstStyle/>
          <a:p>
            <a:fld id="{F99A0DEF-4FF7-4F2D-B8FC-0864DD04799F}" type="slidenum">
              <a:rPr lang="en-US" smtClean="0"/>
              <a:t>29</a:t>
            </a:fld>
            <a:endParaRPr lang="en-US"/>
          </a:p>
        </p:txBody>
      </p:sp>
    </p:spTree>
    <p:extLst>
      <p:ext uri="{BB962C8B-B14F-4D97-AF65-F5344CB8AC3E}">
        <p14:creationId xmlns:p14="http://schemas.microsoft.com/office/powerpoint/2010/main" val="1402321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a:t>
            </a:r>
            <a:r>
              <a:rPr lang="en-US" dirty="0" err="1"/>
              <a:t>cepat</a:t>
            </a:r>
            <a:endParaRPr lang="en-US" dirty="0"/>
          </a:p>
          <a:p>
            <a:r>
              <a:rPr lang="en-US" dirty="0"/>
              <a:t>Agile </a:t>
            </a:r>
            <a:r>
              <a:rPr lang="en-US" dirty="0" err="1"/>
              <a:t>lincah</a:t>
            </a:r>
            <a:endParaRPr lang="en-US" dirty="0"/>
          </a:p>
        </p:txBody>
      </p:sp>
      <p:sp>
        <p:nvSpPr>
          <p:cNvPr id="4" name="Slide Number Placeholder 3"/>
          <p:cNvSpPr>
            <a:spLocks noGrp="1"/>
          </p:cNvSpPr>
          <p:nvPr>
            <p:ph type="sldNum" sz="quarter" idx="5"/>
          </p:nvPr>
        </p:nvSpPr>
        <p:spPr/>
        <p:txBody>
          <a:bodyPr/>
          <a:lstStyle/>
          <a:p>
            <a:fld id="{F99A0DEF-4FF7-4F2D-B8FC-0864DD04799F}" type="slidenum">
              <a:rPr lang="en-US" smtClean="0"/>
              <a:t>32</a:t>
            </a:fld>
            <a:endParaRPr lang="en-US"/>
          </a:p>
        </p:txBody>
      </p:sp>
    </p:spTree>
    <p:extLst>
      <p:ext uri="{BB962C8B-B14F-4D97-AF65-F5344CB8AC3E}">
        <p14:creationId xmlns:p14="http://schemas.microsoft.com/office/powerpoint/2010/main" val="3184790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was an American </a:t>
            </a:r>
            <a:r>
              <a:rPr lang="en-US" sz="1200" b="0" i="0" u="none" strike="noStrike" kern="1200" dirty="0">
                <a:solidFill>
                  <a:schemeClr val="tx1"/>
                </a:solidFill>
                <a:effectLst/>
                <a:latin typeface="+mn-lt"/>
                <a:ea typeface="+mn-ea"/>
                <a:cs typeface="+mn-cs"/>
                <a:hlinkClick r:id="rId3" tooltip="Economist"/>
              </a:rPr>
              <a:t>economist</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tooltip="Political scientist"/>
              </a:rPr>
              <a:t>political scientist</a:t>
            </a:r>
            <a:r>
              <a:rPr lang="en-US" sz="1200" b="0" i="0" kern="1200" dirty="0">
                <a:solidFill>
                  <a:schemeClr val="tx1"/>
                </a:solidFill>
                <a:effectLst/>
                <a:latin typeface="+mn-lt"/>
                <a:ea typeface="+mn-ea"/>
                <a:cs typeface="+mn-cs"/>
              </a:rPr>
              <a:t> whose primary interest was </a:t>
            </a:r>
            <a:r>
              <a:rPr lang="en-US" sz="1200" b="0" i="0" u="none" strike="noStrike" kern="1200" dirty="0">
                <a:solidFill>
                  <a:schemeClr val="tx1"/>
                </a:solidFill>
                <a:effectLst/>
                <a:latin typeface="+mn-lt"/>
                <a:ea typeface="+mn-ea"/>
                <a:cs typeface="+mn-cs"/>
                <a:hlinkClick r:id="rId5" tooltip="Decision-making"/>
              </a:rPr>
              <a:t>decision-making</a:t>
            </a:r>
            <a:r>
              <a:rPr lang="en-US" sz="1200" b="0" i="0" kern="1200" dirty="0">
                <a:solidFill>
                  <a:schemeClr val="tx1"/>
                </a:solidFill>
                <a:effectLst/>
                <a:latin typeface="+mn-lt"/>
                <a:ea typeface="+mn-ea"/>
                <a:cs typeface="+mn-cs"/>
              </a:rPr>
              <a:t> within organizations and is best known for the theories of "</a:t>
            </a:r>
            <a:r>
              <a:rPr lang="en-US" sz="1200" b="0" i="0" u="none" strike="noStrike" kern="1200" dirty="0">
                <a:solidFill>
                  <a:schemeClr val="tx1"/>
                </a:solidFill>
                <a:effectLst/>
                <a:latin typeface="+mn-lt"/>
                <a:ea typeface="+mn-ea"/>
                <a:cs typeface="+mn-cs"/>
                <a:hlinkClick r:id="rId6" tooltip="Bounded rationality"/>
              </a:rPr>
              <a:t>bounded rationality</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7" tooltip="Satisficing"/>
              </a:rPr>
              <a:t>satisficing</a:t>
            </a:r>
            <a:r>
              <a:rPr lang="en-US" sz="1200" b="0" i="0" kern="1200" dirty="0">
                <a:solidFill>
                  <a:schemeClr val="tx1"/>
                </a:solidFill>
                <a:effectLst/>
                <a:latin typeface="+mn-lt"/>
                <a:ea typeface="+mn-ea"/>
                <a:cs typeface="+mn-cs"/>
              </a:rPr>
              <a:t>". He received the </a:t>
            </a:r>
            <a:r>
              <a:rPr lang="en-US" sz="1200" b="0" i="0" u="none" strike="noStrike" kern="1200" dirty="0">
                <a:solidFill>
                  <a:schemeClr val="tx1"/>
                </a:solidFill>
                <a:effectLst/>
                <a:latin typeface="+mn-lt"/>
                <a:ea typeface="+mn-ea"/>
                <a:cs typeface="+mn-cs"/>
                <a:hlinkClick r:id="rId8" tooltip="Nobel Memorial Prize in Economic Sciences"/>
              </a:rPr>
              <a:t>Nobel Prize in Economics</a:t>
            </a:r>
            <a:r>
              <a:rPr lang="en-US" sz="1200" b="0" i="0" kern="1200" dirty="0">
                <a:solidFill>
                  <a:schemeClr val="tx1"/>
                </a:solidFill>
                <a:effectLst/>
                <a:latin typeface="+mn-lt"/>
                <a:ea typeface="+mn-ea"/>
                <a:cs typeface="+mn-cs"/>
              </a:rPr>
              <a:t> in 1978 and the </a:t>
            </a:r>
            <a:r>
              <a:rPr lang="en-US" sz="1200" b="0" i="0" u="none" strike="noStrike" kern="1200" dirty="0">
                <a:solidFill>
                  <a:schemeClr val="tx1"/>
                </a:solidFill>
                <a:effectLst/>
                <a:latin typeface="+mn-lt"/>
                <a:ea typeface="+mn-ea"/>
                <a:cs typeface="+mn-cs"/>
                <a:hlinkClick r:id="rId9" tooltip="Turing Award"/>
              </a:rPr>
              <a:t>Turing Award</a:t>
            </a:r>
            <a:r>
              <a:rPr lang="en-US" sz="1200" b="0" i="0" kern="1200" dirty="0">
                <a:solidFill>
                  <a:schemeClr val="tx1"/>
                </a:solidFill>
                <a:effectLst/>
                <a:latin typeface="+mn-lt"/>
                <a:ea typeface="+mn-ea"/>
                <a:cs typeface="+mn-cs"/>
              </a:rPr>
              <a:t> in 1975. His research was noted for its interdisciplinary nature and spanned across the fields of </a:t>
            </a:r>
            <a:r>
              <a:rPr lang="en-US" sz="1200" b="0" i="0" u="none" strike="noStrike" kern="1200" dirty="0">
                <a:solidFill>
                  <a:schemeClr val="tx1"/>
                </a:solidFill>
                <a:effectLst/>
                <a:latin typeface="+mn-lt"/>
                <a:ea typeface="+mn-ea"/>
                <a:cs typeface="+mn-cs"/>
                <a:hlinkClick r:id="rId10" tooltip="Cognitive science"/>
              </a:rPr>
              <a:t>cognitive science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1" tooltip="Computer science"/>
              </a:rPr>
              <a:t>computer science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2" tooltip="Public administration"/>
              </a:rPr>
              <a:t>public administration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Management"/>
              </a:rPr>
              <a:t>management</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4" tooltip="Political science"/>
              </a:rPr>
              <a:t>political science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F99A0DEF-4FF7-4F2D-B8FC-0864DD04799F}" type="slidenum">
              <a:rPr lang="en-US" smtClean="0"/>
              <a:t>39</a:t>
            </a:fld>
            <a:endParaRPr lang="en-US"/>
          </a:p>
        </p:txBody>
      </p:sp>
    </p:spTree>
    <p:extLst>
      <p:ext uri="{BB962C8B-B14F-4D97-AF65-F5344CB8AC3E}">
        <p14:creationId xmlns:p14="http://schemas.microsoft.com/office/powerpoint/2010/main" val="1803765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A0DEF-4FF7-4F2D-B8FC-0864DD04799F}" type="slidenum">
              <a:rPr lang="en-US" smtClean="0"/>
              <a:t>40</a:t>
            </a:fld>
            <a:endParaRPr lang="en-US"/>
          </a:p>
        </p:txBody>
      </p:sp>
    </p:spTree>
    <p:extLst>
      <p:ext uri="{BB962C8B-B14F-4D97-AF65-F5344CB8AC3E}">
        <p14:creationId xmlns:p14="http://schemas.microsoft.com/office/powerpoint/2010/main" val="268751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https://docs.microsoft.com/en-us/azure/machine-learning/studio/algorithm-choice</a:t>
            </a:r>
          </a:p>
        </p:txBody>
      </p:sp>
      <p:sp>
        <p:nvSpPr>
          <p:cNvPr id="4" name="Slide Number Placeholder 3"/>
          <p:cNvSpPr>
            <a:spLocks noGrp="1"/>
          </p:cNvSpPr>
          <p:nvPr>
            <p:ph type="sldNum" sz="quarter" idx="5"/>
          </p:nvPr>
        </p:nvSpPr>
        <p:spPr/>
        <p:txBody>
          <a:bodyPr/>
          <a:lstStyle/>
          <a:p>
            <a:fld id="{F99A0DEF-4FF7-4F2D-B8FC-0864DD04799F}" type="slidenum">
              <a:rPr lang="en-US" smtClean="0"/>
              <a:t>47</a:t>
            </a:fld>
            <a:endParaRPr lang="en-US"/>
          </a:p>
        </p:txBody>
      </p:sp>
    </p:spTree>
    <p:extLst>
      <p:ext uri="{BB962C8B-B14F-4D97-AF65-F5344CB8AC3E}">
        <p14:creationId xmlns:p14="http://schemas.microsoft.com/office/powerpoint/2010/main" val="1729841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interpretable = di </a:t>
            </a:r>
            <a:r>
              <a:rPr lang="en-US" sz="1200" b="1" i="0" kern="1200" dirty="0" err="1">
                <a:solidFill>
                  <a:schemeClr val="tx1"/>
                </a:solidFill>
                <a:effectLst/>
                <a:latin typeface="+mn-lt"/>
                <a:ea typeface="+mn-ea"/>
                <a:cs typeface="+mn-cs"/>
              </a:rPr>
              <a:t>tafsirkan</a:t>
            </a:r>
            <a:endParaRPr lang="en-US" dirty="0"/>
          </a:p>
        </p:txBody>
      </p:sp>
      <p:sp>
        <p:nvSpPr>
          <p:cNvPr id="4" name="Slide Number Placeholder 3"/>
          <p:cNvSpPr>
            <a:spLocks noGrp="1"/>
          </p:cNvSpPr>
          <p:nvPr>
            <p:ph type="sldNum" sz="quarter" idx="5"/>
          </p:nvPr>
        </p:nvSpPr>
        <p:spPr/>
        <p:txBody>
          <a:bodyPr/>
          <a:lstStyle/>
          <a:p>
            <a:fld id="{F99A0DEF-4FF7-4F2D-B8FC-0864DD04799F}" type="slidenum">
              <a:rPr lang="en-US" smtClean="0"/>
              <a:t>48</a:t>
            </a:fld>
            <a:endParaRPr lang="en-US"/>
          </a:p>
        </p:txBody>
      </p:sp>
    </p:spTree>
    <p:extLst>
      <p:ext uri="{BB962C8B-B14F-4D97-AF65-F5344CB8AC3E}">
        <p14:creationId xmlns:p14="http://schemas.microsoft.com/office/powerpoint/2010/main" val="465906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https://hackernoon.com/choosing-the-right-machine-learning-algorithm-68126944ce1f</a:t>
            </a:r>
          </a:p>
          <a:p>
            <a:endParaRPr lang="en-US" dirty="0"/>
          </a:p>
          <a:p>
            <a:r>
              <a:rPr lang="en-US" dirty="0"/>
              <a:t>https://blog.statsbot.co/machine-learning-algorithms-183cc73197c</a:t>
            </a:r>
          </a:p>
          <a:p>
            <a:endParaRPr lang="en-US" dirty="0"/>
          </a:p>
          <a:p>
            <a:r>
              <a:rPr lang="en-US" dirty="0"/>
              <a:t>https://docs.microsoft.com/en-us/azure/machine-learning/studio/algorithm-choice</a:t>
            </a:r>
          </a:p>
        </p:txBody>
      </p:sp>
      <p:sp>
        <p:nvSpPr>
          <p:cNvPr id="4" name="Slide Number Placeholder 3"/>
          <p:cNvSpPr>
            <a:spLocks noGrp="1"/>
          </p:cNvSpPr>
          <p:nvPr>
            <p:ph type="sldNum" sz="quarter" idx="5"/>
          </p:nvPr>
        </p:nvSpPr>
        <p:spPr/>
        <p:txBody>
          <a:bodyPr/>
          <a:lstStyle/>
          <a:p>
            <a:fld id="{F99A0DEF-4FF7-4F2D-B8FC-0864DD04799F}" type="slidenum">
              <a:rPr lang="en-US" smtClean="0"/>
              <a:t>57</a:t>
            </a:fld>
            <a:endParaRPr lang="en-US"/>
          </a:p>
        </p:txBody>
      </p:sp>
    </p:spTree>
    <p:extLst>
      <p:ext uri="{BB962C8B-B14F-4D97-AF65-F5344CB8AC3E}">
        <p14:creationId xmlns:p14="http://schemas.microsoft.com/office/powerpoint/2010/main" val="1145737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384129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911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8390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08834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92865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411278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8771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89246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6916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4649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970497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4747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91032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683569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1" r:id="rId6"/>
    <p:sldLayoutId id="2147483742" r:id="rId7"/>
    <p:sldLayoutId id="2147483732" r:id="rId8"/>
    <p:sldLayoutId id="2147483738" r:id="rId9"/>
    <p:sldLayoutId id="2147483743" r:id="rId10"/>
    <p:sldLayoutId id="2147483745" r:id="rId11"/>
    <p:sldLayoutId id="2147483747" r:id="rId12"/>
    <p:sldLayoutId id="2147483746" r:id="rId13"/>
    <p:sldLayoutId id="2147483744" r:id="rId14"/>
    <p:sldLayoutId id="2147483750" r:id="rId15"/>
    <p:sldLayoutId id="2147483751" r:id="rId16"/>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3291067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1.xml"/><Relationship Id="rId1" Type="http://schemas.openxmlformats.org/officeDocument/2006/relationships/video" Target="https://www.youtube.com/embed/rSQNi5sAwuc?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E0B383-4858-484A-A158-2CF0E4CFF301}"/>
              </a:ext>
            </a:extLst>
          </p:cNvPr>
          <p:cNvPicPr>
            <a:picLocks noChangeAspect="1"/>
          </p:cNvPicPr>
          <p:nvPr/>
        </p:nvPicPr>
        <p:blipFill>
          <a:blip r:embed="rId3"/>
          <a:stretch>
            <a:fillRect/>
          </a:stretch>
        </p:blipFill>
        <p:spPr>
          <a:xfrm>
            <a:off x="0" y="0"/>
            <a:ext cx="12522631" cy="6858000"/>
          </a:xfrm>
          <a:prstGeom prst="rect">
            <a:avLst/>
          </a:prstGeom>
        </p:spPr>
      </p:pic>
    </p:spTree>
    <p:extLst>
      <p:ext uri="{BB962C8B-B14F-4D97-AF65-F5344CB8AC3E}">
        <p14:creationId xmlns:p14="http://schemas.microsoft.com/office/powerpoint/2010/main" val="4095568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46AEBB3-9E75-48B7-B7C9-0DE4010FE3AC}"/>
              </a:ext>
            </a:extLst>
          </p:cNvPr>
          <p:cNvGrpSpPr/>
          <p:nvPr/>
        </p:nvGrpSpPr>
        <p:grpSpPr>
          <a:xfrm>
            <a:off x="7198661" y="978841"/>
            <a:ext cx="4075512" cy="4900317"/>
            <a:chOff x="1174375" y="2336857"/>
            <a:chExt cx="1410352" cy="1695780"/>
          </a:xfrm>
        </p:grpSpPr>
        <p:sp>
          <p:nvSpPr>
            <p:cNvPr id="4" name="Graphic 2">
              <a:extLst>
                <a:ext uri="{FF2B5EF4-FFF2-40B4-BE49-F238E27FC236}">
                  <a16:creationId xmlns:a16="http://schemas.microsoft.com/office/drawing/2014/main" id="{DB75A3A8-8765-4E61-8909-8E9044D01F3F}"/>
                </a:ext>
              </a:extLst>
            </p:cNvPr>
            <p:cNvSpPr/>
            <p:nvPr/>
          </p:nvSpPr>
          <p:spPr>
            <a:xfrm>
              <a:off x="1174375" y="2336857"/>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6124444-64AF-4DA6-A330-3FE2402D472E}"/>
                </a:ext>
              </a:extLst>
            </p:cNvPr>
            <p:cNvGrpSpPr/>
            <p:nvPr/>
          </p:nvGrpSpPr>
          <p:grpSpPr>
            <a:xfrm>
              <a:off x="1684786" y="2516290"/>
              <a:ext cx="702035" cy="687994"/>
              <a:chOff x="1684786" y="2516290"/>
              <a:chExt cx="702035" cy="687994"/>
            </a:xfrm>
          </p:grpSpPr>
          <p:sp>
            <p:nvSpPr>
              <p:cNvPr id="6" name="Graphic 4">
                <a:extLst>
                  <a:ext uri="{FF2B5EF4-FFF2-40B4-BE49-F238E27FC236}">
                    <a16:creationId xmlns:a16="http://schemas.microsoft.com/office/drawing/2014/main" id="{F8F33F1F-3165-4A87-A049-F5D6ED47BBCC}"/>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1C5C032-FF37-4EDE-9D42-5F99473BE38E}"/>
                  </a:ext>
                </a:extLst>
              </p:cNvPr>
              <p:cNvSpPr/>
              <p:nvPr/>
            </p:nvSpPr>
            <p:spPr>
              <a:xfrm>
                <a:off x="1861870" y="2758332"/>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Rectangle 7">
            <a:extLst>
              <a:ext uri="{FF2B5EF4-FFF2-40B4-BE49-F238E27FC236}">
                <a16:creationId xmlns:a16="http://schemas.microsoft.com/office/drawing/2014/main" id="{C212BC73-D10B-4ABF-97ED-39822C5F1E89}"/>
              </a:ext>
            </a:extLst>
          </p:cNvPr>
          <p:cNvSpPr/>
          <p:nvPr/>
        </p:nvSpPr>
        <p:spPr>
          <a:xfrm>
            <a:off x="683702" y="661576"/>
            <a:ext cx="5412298" cy="923330"/>
          </a:xfrm>
          <a:prstGeom prst="rect">
            <a:avLst/>
          </a:prstGeom>
        </p:spPr>
        <p:txBody>
          <a:bodyPr wrap="square">
            <a:spAutoFit/>
          </a:bodyPr>
          <a:lstStyle/>
          <a:p>
            <a:pPr algn="dist"/>
            <a:r>
              <a:rPr lang="en-US" sz="5400" dirty="0">
                <a:solidFill>
                  <a:srgbClr val="F77660"/>
                </a:solidFill>
              </a:rPr>
              <a:t>ARTIFICIAL</a:t>
            </a:r>
          </a:p>
        </p:txBody>
      </p:sp>
      <p:sp>
        <p:nvSpPr>
          <p:cNvPr id="10" name="Rectangle 9">
            <a:extLst>
              <a:ext uri="{FF2B5EF4-FFF2-40B4-BE49-F238E27FC236}">
                <a16:creationId xmlns:a16="http://schemas.microsoft.com/office/drawing/2014/main" id="{8E32A131-0733-43E0-B30F-86C1DCAA063B}"/>
              </a:ext>
            </a:extLst>
          </p:cNvPr>
          <p:cNvSpPr/>
          <p:nvPr/>
        </p:nvSpPr>
        <p:spPr>
          <a:xfrm>
            <a:off x="683702" y="1534158"/>
            <a:ext cx="5412301" cy="923330"/>
          </a:xfrm>
          <a:prstGeom prst="rect">
            <a:avLst/>
          </a:prstGeom>
        </p:spPr>
        <p:txBody>
          <a:bodyPr wrap="square">
            <a:spAutoFit/>
          </a:bodyPr>
          <a:lstStyle/>
          <a:p>
            <a:pPr algn="dist"/>
            <a:r>
              <a:rPr lang="en-US" sz="5400" dirty="0"/>
              <a:t>INTELLIGENCE</a:t>
            </a:r>
          </a:p>
        </p:txBody>
      </p:sp>
      <p:sp>
        <p:nvSpPr>
          <p:cNvPr id="13" name="TextBox 12">
            <a:extLst>
              <a:ext uri="{FF2B5EF4-FFF2-40B4-BE49-F238E27FC236}">
                <a16:creationId xmlns:a16="http://schemas.microsoft.com/office/drawing/2014/main" id="{C2D26A5C-D3E8-4FFA-9E86-BE5A954AAF00}"/>
              </a:ext>
            </a:extLst>
          </p:cNvPr>
          <p:cNvSpPr txBox="1"/>
          <p:nvPr/>
        </p:nvSpPr>
        <p:spPr>
          <a:xfrm>
            <a:off x="779805" y="4518257"/>
            <a:ext cx="5620383" cy="369332"/>
          </a:xfrm>
          <a:prstGeom prst="rect">
            <a:avLst/>
          </a:prstGeom>
          <a:noFill/>
        </p:spPr>
        <p:txBody>
          <a:bodyPr wrap="square" rtlCol="0" anchor="ctr">
            <a:spAutoFit/>
          </a:bodyPr>
          <a:lstStyle/>
          <a:p>
            <a:r>
              <a:rPr lang="en-GB" altLang="ko-KR" dirty="0">
                <a:solidFill>
                  <a:schemeClr val="accent4"/>
                </a:solidFill>
                <a:cs typeface="Arial" pitchFamily="34" charset="0"/>
              </a:rPr>
              <a:t>Definition</a:t>
            </a:r>
            <a:endParaRPr lang="ko-KR" altLang="en-US" dirty="0">
              <a:solidFill>
                <a:schemeClr val="accent4"/>
              </a:solidFill>
              <a:cs typeface="Arial" pitchFamily="34" charset="0"/>
            </a:endParaRPr>
          </a:p>
        </p:txBody>
      </p:sp>
      <p:sp>
        <p:nvSpPr>
          <p:cNvPr id="14" name="TextBox 13">
            <a:extLst>
              <a:ext uri="{FF2B5EF4-FFF2-40B4-BE49-F238E27FC236}">
                <a16:creationId xmlns:a16="http://schemas.microsoft.com/office/drawing/2014/main" id="{56962375-4251-483A-8505-849A0197F623}"/>
              </a:ext>
            </a:extLst>
          </p:cNvPr>
          <p:cNvSpPr txBox="1"/>
          <p:nvPr/>
        </p:nvSpPr>
        <p:spPr>
          <a:xfrm>
            <a:off x="779805" y="4936039"/>
            <a:ext cx="5769852" cy="1323439"/>
          </a:xfrm>
          <a:prstGeom prst="rect">
            <a:avLst/>
          </a:prstGeom>
          <a:noFill/>
        </p:spPr>
        <p:txBody>
          <a:bodyPr wrap="square" rtlCol="0">
            <a:spAutoFit/>
          </a:bodyPr>
          <a:lstStyle/>
          <a:p>
            <a:pPr algn="just"/>
            <a:r>
              <a:rPr lang="en-US" altLang="ko-KR" sz="1600" dirty="0">
                <a:solidFill>
                  <a:schemeClr val="tx1">
                    <a:lumMod val="75000"/>
                    <a:lumOff val="25000"/>
                  </a:schemeClr>
                </a:solidFill>
                <a:cs typeface="Arial" pitchFamily="34" charset="0"/>
              </a:rPr>
              <a:t>Artificial Intelligence is intelligence exhibited by machines, rather than humans. The field of AI research defines itself as the study of “intelligent agents”: any device that perceives its environment and takes actions that maximize its chance of success at some goal</a:t>
            </a:r>
            <a:endParaRPr lang="ko-KR" altLang="en-US" sz="1600" dirty="0">
              <a:solidFill>
                <a:schemeClr val="tx1">
                  <a:lumMod val="75000"/>
                  <a:lumOff val="25000"/>
                </a:schemeClr>
              </a:solidFill>
              <a:cs typeface="Arial" pitchFamily="34" charset="0"/>
            </a:endParaRPr>
          </a:p>
        </p:txBody>
      </p:sp>
      <p:pic>
        <p:nvPicPr>
          <p:cNvPr id="2" name="Picture 1">
            <a:extLst>
              <a:ext uri="{FF2B5EF4-FFF2-40B4-BE49-F238E27FC236}">
                <a16:creationId xmlns:a16="http://schemas.microsoft.com/office/drawing/2014/main" id="{506ADB7C-10C9-471E-97BE-FFB62869B9AF}"/>
              </a:ext>
            </a:extLst>
          </p:cNvPr>
          <p:cNvPicPr>
            <a:picLocks noChangeAspect="1"/>
          </p:cNvPicPr>
          <p:nvPr/>
        </p:nvPicPr>
        <p:blipFill>
          <a:blip r:embed="rId2"/>
          <a:stretch>
            <a:fillRect/>
          </a:stretch>
        </p:blipFill>
        <p:spPr>
          <a:xfrm>
            <a:off x="779805" y="2686142"/>
            <a:ext cx="5470940" cy="1471177"/>
          </a:xfrm>
          <a:prstGeom prst="rect">
            <a:avLst/>
          </a:prstGeom>
        </p:spPr>
      </p:pic>
    </p:spTree>
    <p:extLst>
      <p:ext uri="{BB962C8B-B14F-4D97-AF65-F5344CB8AC3E}">
        <p14:creationId xmlns:p14="http://schemas.microsoft.com/office/powerpoint/2010/main" val="54568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685545" y="1997838"/>
            <a:ext cx="4301769" cy="2862322"/>
          </a:xfrm>
          <a:prstGeom prst="rect">
            <a:avLst/>
          </a:prstGeom>
          <a:noFill/>
        </p:spPr>
        <p:txBody>
          <a:bodyPr wrap="square" rtlCol="0" anchor="ctr">
            <a:spAutoFit/>
          </a:bodyPr>
          <a:lstStyle/>
          <a:p>
            <a:r>
              <a:rPr lang="en-US" sz="6000" dirty="0">
                <a:solidFill>
                  <a:srgbClr val="002060"/>
                </a:solidFill>
              </a:rPr>
              <a:t>PRO</a:t>
            </a:r>
          </a:p>
          <a:p>
            <a:r>
              <a:rPr lang="en-US" sz="6000" dirty="0"/>
              <a:t>&amp;</a:t>
            </a:r>
          </a:p>
          <a:p>
            <a:r>
              <a:rPr lang="en-US" sz="6000" dirty="0">
                <a:solidFill>
                  <a:srgbClr val="F77660"/>
                </a:solidFill>
              </a:rPr>
              <a:t>CONTRA</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75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as a Threat</a:t>
            </a:r>
          </a:p>
        </p:txBody>
      </p:sp>
      <p:pic>
        <p:nvPicPr>
          <p:cNvPr id="36" name="Picture 35">
            <a:extLst>
              <a:ext uri="{FF2B5EF4-FFF2-40B4-BE49-F238E27FC236}">
                <a16:creationId xmlns:a16="http://schemas.microsoft.com/office/drawing/2014/main" id="{F9FB6CBE-1345-44CC-9BC5-92230421CD1A}"/>
              </a:ext>
            </a:extLst>
          </p:cNvPr>
          <p:cNvPicPr>
            <a:picLocks noChangeAspect="1"/>
          </p:cNvPicPr>
          <p:nvPr/>
        </p:nvPicPr>
        <p:blipFill>
          <a:blip r:embed="rId2"/>
          <a:stretch>
            <a:fillRect/>
          </a:stretch>
        </p:blipFill>
        <p:spPr>
          <a:xfrm>
            <a:off x="1504950" y="1600200"/>
            <a:ext cx="10135402" cy="4457700"/>
          </a:xfrm>
          <a:prstGeom prst="rect">
            <a:avLst/>
          </a:prstGeom>
        </p:spPr>
      </p:pic>
    </p:spTree>
    <p:extLst>
      <p:ext uri="{BB962C8B-B14F-4D97-AF65-F5344CB8AC3E}">
        <p14:creationId xmlns:p14="http://schemas.microsoft.com/office/powerpoint/2010/main" val="397395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as a Threat</a:t>
            </a:r>
          </a:p>
        </p:txBody>
      </p:sp>
      <p:pic>
        <p:nvPicPr>
          <p:cNvPr id="3" name="Picture 2">
            <a:extLst>
              <a:ext uri="{FF2B5EF4-FFF2-40B4-BE49-F238E27FC236}">
                <a16:creationId xmlns:a16="http://schemas.microsoft.com/office/drawing/2014/main" id="{5C2AFC05-9520-4989-8574-D1D500F09F78}"/>
              </a:ext>
            </a:extLst>
          </p:cNvPr>
          <p:cNvPicPr>
            <a:picLocks noChangeAspect="1"/>
          </p:cNvPicPr>
          <p:nvPr/>
        </p:nvPicPr>
        <p:blipFill rotWithShape="1">
          <a:blip r:embed="rId2"/>
          <a:srcRect l="764"/>
          <a:stretch/>
        </p:blipFill>
        <p:spPr>
          <a:xfrm>
            <a:off x="1452057" y="1363850"/>
            <a:ext cx="9287885" cy="5281191"/>
          </a:xfrm>
          <a:prstGeom prst="rect">
            <a:avLst/>
          </a:prstGeom>
        </p:spPr>
      </p:pic>
    </p:spTree>
    <p:extLst>
      <p:ext uri="{BB962C8B-B14F-4D97-AF65-F5344CB8AC3E}">
        <p14:creationId xmlns:p14="http://schemas.microsoft.com/office/powerpoint/2010/main" val="19214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DAB019-F183-469A-88E9-B8CBB8DAAFFD}"/>
              </a:ext>
            </a:extLst>
          </p:cNvPr>
          <p:cNvSpPr>
            <a:spLocks noGrp="1"/>
          </p:cNvSpPr>
          <p:nvPr>
            <p:ph type="body" sz="quarter" idx="10"/>
          </p:nvPr>
        </p:nvSpPr>
        <p:spPr/>
        <p:txBody>
          <a:bodyPr/>
          <a:lstStyle/>
          <a:p>
            <a:endParaRPr lang="en-US"/>
          </a:p>
        </p:txBody>
      </p:sp>
      <p:pic>
        <p:nvPicPr>
          <p:cNvPr id="3" name="Online Media 2" title="How to control someone else's arm with your brain | Greg Gage">
            <a:hlinkClick r:id="" action="ppaction://media"/>
            <a:extLst>
              <a:ext uri="{FF2B5EF4-FFF2-40B4-BE49-F238E27FC236}">
                <a16:creationId xmlns:a16="http://schemas.microsoft.com/office/drawing/2014/main" id="{7BD8CA20-57E3-46F3-82A6-4247B2D4FA65}"/>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9386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as a Threat</a:t>
            </a:r>
          </a:p>
        </p:txBody>
      </p:sp>
      <p:pic>
        <p:nvPicPr>
          <p:cNvPr id="4" name="Picture 3">
            <a:extLst>
              <a:ext uri="{FF2B5EF4-FFF2-40B4-BE49-F238E27FC236}">
                <a16:creationId xmlns:a16="http://schemas.microsoft.com/office/drawing/2014/main" id="{84DDB56E-115E-42F7-88BB-D8E28749FB9D}"/>
              </a:ext>
            </a:extLst>
          </p:cNvPr>
          <p:cNvPicPr>
            <a:picLocks noChangeAspect="1"/>
          </p:cNvPicPr>
          <p:nvPr/>
        </p:nvPicPr>
        <p:blipFill>
          <a:blip r:embed="rId2"/>
          <a:stretch>
            <a:fillRect/>
          </a:stretch>
        </p:blipFill>
        <p:spPr>
          <a:xfrm>
            <a:off x="1343953" y="1286189"/>
            <a:ext cx="9504094" cy="5346520"/>
          </a:xfrm>
          <a:prstGeom prst="rect">
            <a:avLst/>
          </a:prstGeom>
        </p:spPr>
      </p:pic>
      <p:pic>
        <p:nvPicPr>
          <p:cNvPr id="5" name="Picture 4">
            <a:extLst>
              <a:ext uri="{FF2B5EF4-FFF2-40B4-BE49-F238E27FC236}">
                <a16:creationId xmlns:a16="http://schemas.microsoft.com/office/drawing/2014/main" id="{D6D63A44-0BB4-437A-AFDA-357671F9D9A4}"/>
              </a:ext>
            </a:extLst>
          </p:cNvPr>
          <p:cNvPicPr>
            <a:picLocks noChangeAspect="1"/>
          </p:cNvPicPr>
          <p:nvPr/>
        </p:nvPicPr>
        <p:blipFill>
          <a:blip r:embed="rId3"/>
          <a:stretch>
            <a:fillRect/>
          </a:stretch>
        </p:blipFill>
        <p:spPr>
          <a:xfrm>
            <a:off x="1343953" y="1286189"/>
            <a:ext cx="9504094" cy="5341827"/>
          </a:xfrm>
          <a:prstGeom prst="rect">
            <a:avLst/>
          </a:prstGeom>
        </p:spPr>
      </p:pic>
    </p:spTree>
    <p:extLst>
      <p:ext uri="{BB962C8B-B14F-4D97-AF65-F5344CB8AC3E}">
        <p14:creationId xmlns:p14="http://schemas.microsoft.com/office/powerpoint/2010/main" val="191230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CC51F6-BE3D-42D3-921A-56F9BD7FE977}"/>
              </a:ext>
            </a:extLst>
          </p:cNvPr>
          <p:cNvSpPr>
            <a:spLocks noGrp="1"/>
          </p:cNvSpPr>
          <p:nvPr>
            <p:ph type="body" sz="quarter" idx="10"/>
          </p:nvPr>
        </p:nvSpPr>
        <p:spPr/>
        <p:txBody>
          <a:bodyPr/>
          <a:lstStyle/>
          <a:p>
            <a:r>
              <a:rPr lang="en-US" dirty="0"/>
              <a:t>as a Threat</a:t>
            </a:r>
          </a:p>
        </p:txBody>
      </p:sp>
      <p:pic>
        <p:nvPicPr>
          <p:cNvPr id="3" name="Picture 2">
            <a:extLst>
              <a:ext uri="{FF2B5EF4-FFF2-40B4-BE49-F238E27FC236}">
                <a16:creationId xmlns:a16="http://schemas.microsoft.com/office/drawing/2014/main" id="{B0CB7008-C918-4235-87D9-87043602CBC6}"/>
              </a:ext>
            </a:extLst>
          </p:cNvPr>
          <p:cNvPicPr>
            <a:picLocks noChangeAspect="1"/>
          </p:cNvPicPr>
          <p:nvPr/>
        </p:nvPicPr>
        <p:blipFill>
          <a:blip r:embed="rId2"/>
          <a:stretch>
            <a:fillRect/>
          </a:stretch>
        </p:blipFill>
        <p:spPr>
          <a:xfrm>
            <a:off x="1340017" y="1332855"/>
            <a:ext cx="9511966" cy="5354664"/>
          </a:xfrm>
          <a:prstGeom prst="rect">
            <a:avLst/>
          </a:prstGeom>
        </p:spPr>
      </p:pic>
    </p:spTree>
    <p:extLst>
      <p:ext uri="{BB962C8B-B14F-4D97-AF65-F5344CB8AC3E}">
        <p14:creationId xmlns:p14="http://schemas.microsoft.com/office/powerpoint/2010/main" val="91425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685545" y="2459503"/>
            <a:ext cx="4301769" cy="1938992"/>
          </a:xfrm>
          <a:prstGeom prst="rect">
            <a:avLst/>
          </a:prstGeom>
          <a:noFill/>
        </p:spPr>
        <p:txBody>
          <a:bodyPr wrap="square" rtlCol="0" anchor="ctr">
            <a:spAutoFit/>
          </a:bodyPr>
          <a:lstStyle/>
          <a:p>
            <a:r>
              <a:rPr lang="en-US" sz="6000" dirty="0">
                <a:solidFill>
                  <a:srgbClr val="002060"/>
                </a:solidFill>
              </a:rPr>
              <a:t>is it </a:t>
            </a:r>
          </a:p>
          <a:p>
            <a:r>
              <a:rPr lang="en-US" sz="6000" dirty="0">
                <a:solidFill>
                  <a:srgbClr val="F77660"/>
                </a:solidFill>
              </a:rPr>
              <a:t>NEW?</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93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8ACD2-E5D2-4060-BA17-F739F54466B6}"/>
              </a:ext>
            </a:extLst>
          </p:cNvPr>
          <p:cNvSpPr>
            <a:spLocks noGrp="1"/>
          </p:cNvSpPr>
          <p:nvPr>
            <p:ph type="body" sz="quarter" idx="10"/>
          </p:nvPr>
        </p:nvSpPr>
        <p:spPr/>
        <p:txBody>
          <a:bodyPr/>
          <a:lstStyle/>
          <a:p>
            <a:r>
              <a:rPr lang="en-US" dirty="0"/>
              <a:t>Brief History</a:t>
            </a:r>
          </a:p>
        </p:txBody>
      </p:sp>
      <p:pic>
        <p:nvPicPr>
          <p:cNvPr id="5" name="Picture 4">
            <a:extLst>
              <a:ext uri="{FF2B5EF4-FFF2-40B4-BE49-F238E27FC236}">
                <a16:creationId xmlns:a16="http://schemas.microsoft.com/office/drawing/2014/main" id="{25BFAE35-F95F-4C37-8962-3480230FBFA9}"/>
              </a:ext>
            </a:extLst>
          </p:cNvPr>
          <p:cNvPicPr>
            <a:picLocks noChangeAspect="1"/>
          </p:cNvPicPr>
          <p:nvPr/>
        </p:nvPicPr>
        <p:blipFill>
          <a:blip r:embed="rId2"/>
          <a:stretch>
            <a:fillRect/>
          </a:stretch>
        </p:blipFill>
        <p:spPr>
          <a:xfrm>
            <a:off x="227435" y="1521094"/>
            <a:ext cx="11737130" cy="4997397"/>
          </a:xfrm>
          <a:prstGeom prst="rect">
            <a:avLst/>
          </a:prstGeom>
        </p:spPr>
      </p:pic>
    </p:spTree>
    <p:extLst>
      <p:ext uri="{BB962C8B-B14F-4D97-AF65-F5344CB8AC3E}">
        <p14:creationId xmlns:p14="http://schemas.microsoft.com/office/powerpoint/2010/main" val="106754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8ACD2-E5D2-4060-BA17-F739F54466B6}"/>
              </a:ext>
            </a:extLst>
          </p:cNvPr>
          <p:cNvSpPr>
            <a:spLocks noGrp="1"/>
          </p:cNvSpPr>
          <p:nvPr>
            <p:ph type="body" sz="quarter" idx="10"/>
          </p:nvPr>
        </p:nvSpPr>
        <p:spPr/>
        <p:txBody>
          <a:bodyPr/>
          <a:lstStyle/>
          <a:p>
            <a:r>
              <a:rPr lang="en-US" dirty="0"/>
              <a:t>Brief History</a:t>
            </a:r>
          </a:p>
        </p:txBody>
      </p:sp>
      <p:pic>
        <p:nvPicPr>
          <p:cNvPr id="3" name="Picture 2">
            <a:extLst>
              <a:ext uri="{FF2B5EF4-FFF2-40B4-BE49-F238E27FC236}">
                <a16:creationId xmlns:a16="http://schemas.microsoft.com/office/drawing/2014/main" id="{9AE4A8F7-F0DD-40DC-BB19-3E1A4FEC244C}"/>
              </a:ext>
            </a:extLst>
          </p:cNvPr>
          <p:cNvPicPr>
            <a:picLocks noChangeAspect="1"/>
          </p:cNvPicPr>
          <p:nvPr/>
        </p:nvPicPr>
        <p:blipFill>
          <a:blip r:embed="rId2"/>
          <a:stretch>
            <a:fillRect/>
          </a:stretch>
        </p:blipFill>
        <p:spPr>
          <a:xfrm>
            <a:off x="278969" y="1203139"/>
            <a:ext cx="11484245" cy="5538624"/>
          </a:xfrm>
          <a:prstGeom prst="rect">
            <a:avLst/>
          </a:prstGeom>
        </p:spPr>
      </p:pic>
    </p:spTree>
    <p:extLst>
      <p:ext uri="{BB962C8B-B14F-4D97-AF65-F5344CB8AC3E}">
        <p14:creationId xmlns:p14="http://schemas.microsoft.com/office/powerpoint/2010/main" val="21043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581275" y="2048337"/>
            <a:ext cx="5610577" cy="1754326"/>
          </a:xfrm>
          <a:prstGeom prst="rect">
            <a:avLst/>
          </a:prstGeom>
          <a:noFill/>
        </p:spPr>
        <p:txBody>
          <a:bodyPr wrap="square" rtlCol="0" anchor="ctr">
            <a:spAutoFit/>
          </a:bodyPr>
          <a:lstStyle/>
          <a:p>
            <a:r>
              <a:rPr lang="en-US" altLang="ko-KR" sz="5400" dirty="0">
                <a:solidFill>
                  <a:schemeClr val="bg1"/>
                </a:solidFill>
                <a:cs typeface="Arial" pitchFamily="34" charset="0"/>
              </a:rPr>
              <a:t>Artificial Intelligence</a:t>
            </a:r>
            <a:endParaRPr lang="ko-KR" altLang="en-US" sz="54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6581199" y="3993096"/>
            <a:ext cx="5610509" cy="379656"/>
          </a:xfrm>
          <a:prstGeom prst="rect">
            <a:avLst/>
          </a:prstGeom>
          <a:noFill/>
        </p:spPr>
        <p:txBody>
          <a:bodyPr wrap="square" rtlCol="0" anchor="ctr">
            <a:spAutoFit/>
          </a:bodyPr>
          <a:lstStyle/>
          <a:p>
            <a:r>
              <a:rPr lang="en-US" altLang="ko-KR" sz="1867" dirty="0">
                <a:solidFill>
                  <a:schemeClr val="bg1"/>
                </a:solidFill>
                <a:cs typeface="Arial" pitchFamily="34" charset="0"/>
              </a:rPr>
              <a:t>How AI makes your life easier?</a:t>
            </a:r>
            <a:endParaRPr lang="ko-KR" altLang="en-US" sz="1867" dirty="0">
              <a:solidFill>
                <a:schemeClr val="bg1"/>
              </a:solidFill>
              <a:cs typeface="Arial" pitchFamily="34"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361896" y="1498187"/>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3E6A0-6EF6-4CD5-9CDD-BD7F0C70158C}"/>
              </a:ext>
            </a:extLst>
          </p:cNvPr>
          <p:cNvPicPr>
            <a:picLocks noChangeAspect="1"/>
          </p:cNvPicPr>
          <p:nvPr/>
        </p:nvPicPr>
        <p:blipFill>
          <a:blip r:embed="rId2"/>
          <a:stretch>
            <a:fillRect/>
          </a:stretch>
        </p:blipFill>
        <p:spPr>
          <a:xfrm>
            <a:off x="866775" y="1509712"/>
            <a:ext cx="10458450" cy="4744439"/>
          </a:xfrm>
          <a:prstGeom prst="rect">
            <a:avLst/>
          </a:prstGeom>
        </p:spPr>
      </p:pic>
      <p:pic>
        <p:nvPicPr>
          <p:cNvPr id="4" name="Picture 3">
            <a:extLst>
              <a:ext uri="{FF2B5EF4-FFF2-40B4-BE49-F238E27FC236}">
                <a16:creationId xmlns:a16="http://schemas.microsoft.com/office/drawing/2014/main" id="{1C786945-9B9C-46B8-926F-1660A517F811}"/>
              </a:ext>
            </a:extLst>
          </p:cNvPr>
          <p:cNvPicPr>
            <a:picLocks noChangeAspect="1"/>
          </p:cNvPicPr>
          <p:nvPr/>
        </p:nvPicPr>
        <p:blipFill>
          <a:blip r:embed="rId3"/>
          <a:stretch>
            <a:fillRect/>
          </a:stretch>
        </p:blipFill>
        <p:spPr>
          <a:xfrm>
            <a:off x="795014" y="1255711"/>
            <a:ext cx="10601971" cy="4837661"/>
          </a:xfrm>
          <a:prstGeom prst="rect">
            <a:avLst/>
          </a:prstGeom>
        </p:spPr>
      </p:pic>
      <p:sp>
        <p:nvSpPr>
          <p:cNvPr id="2" name="Text Placeholder 1">
            <a:extLst>
              <a:ext uri="{FF2B5EF4-FFF2-40B4-BE49-F238E27FC236}">
                <a16:creationId xmlns:a16="http://schemas.microsoft.com/office/drawing/2014/main" id="{72F8ACD2-E5D2-4060-BA17-F739F54466B6}"/>
              </a:ext>
            </a:extLst>
          </p:cNvPr>
          <p:cNvSpPr>
            <a:spLocks noGrp="1"/>
          </p:cNvSpPr>
          <p:nvPr>
            <p:ph type="body" sz="quarter" idx="10"/>
          </p:nvPr>
        </p:nvSpPr>
        <p:spPr/>
        <p:txBody>
          <a:bodyPr/>
          <a:lstStyle/>
          <a:p>
            <a:r>
              <a:rPr lang="en-US" dirty="0"/>
              <a:t>as a Threat</a:t>
            </a:r>
          </a:p>
        </p:txBody>
      </p:sp>
      <p:sp>
        <p:nvSpPr>
          <p:cNvPr id="5" name="TextBox 4">
            <a:extLst>
              <a:ext uri="{FF2B5EF4-FFF2-40B4-BE49-F238E27FC236}">
                <a16:creationId xmlns:a16="http://schemas.microsoft.com/office/drawing/2014/main" id="{30B72869-16CF-4653-95A6-BF0F08311E2E}"/>
              </a:ext>
            </a:extLst>
          </p:cNvPr>
          <p:cNvSpPr txBox="1"/>
          <p:nvPr/>
        </p:nvSpPr>
        <p:spPr>
          <a:xfrm>
            <a:off x="571500" y="6254151"/>
            <a:ext cx="8370625" cy="369332"/>
          </a:xfrm>
          <a:prstGeom prst="rect">
            <a:avLst/>
          </a:prstGeom>
          <a:noFill/>
        </p:spPr>
        <p:txBody>
          <a:bodyPr wrap="none" rtlCol="0">
            <a:spAutoFit/>
          </a:bodyPr>
          <a:lstStyle/>
          <a:p>
            <a:r>
              <a:rPr lang="en-US" b="1" i="1" dirty="0"/>
              <a:t>In 2016 GMT changed to GNMT supported by ANN (for DL) improves EBMT</a:t>
            </a:r>
          </a:p>
        </p:txBody>
      </p:sp>
    </p:spTree>
    <p:extLst>
      <p:ext uri="{BB962C8B-B14F-4D97-AF65-F5344CB8AC3E}">
        <p14:creationId xmlns:p14="http://schemas.microsoft.com/office/powerpoint/2010/main" val="110693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8ACD2-E5D2-4060-BA17-F739F54466B6}"/>
              </a:ext>
            </a:extLst>
          </p:cNvPr>
          <p:cNvSpPr>
            <a:spLocks noGrp="1"/>
          </p:cNvSpPr>
          <p:nvPr>
            <p:ph type="body" sz="quarter" idx="10"/>
          </p:nvPr>
        </p:nvSpPr>
        <p:spPr/>
        <p:txBody>
          <a:bodyPr/>
          <a:lstStyle/>
          <a:p>
            <a:r>
              <a:rPr lang="en-US" dirty="0"/>
              <a:t>Brief History</a:t>
            </a:r>
          </a:p>
        </p:txBody>
      </p:sp>
      <p:pic>
        <p:nvPicPr>
          <p:cNvPr id="4" name="Picture 3">
            <a:extLst>
              <a:ext uri="{FF2B5EF4-FFF2-40B4-BE49-F238E27FC236}">
                <a16:creationId xmlns:a16="http://schemas.microsoft.com/office/drawing/2014/main" id="{90720D27-F40C-4CBD-8414-F0FED72CAC64}"/>
              </a:ext>
            </a:extLst>
          </p:cNvPr>
          <p:cNvPicPr>
            <a:picLocks noChangeAspect="1"/>
          </p:cNvPicPr>
          <p:nvPr/>
        </p:nvPicPr>
        <p:blipFill>
          <a:blip r:embed="rId2"/>
          <a:stretch>
            <a:fillRect/>
          </a:stretch>
        </p:blipFill>
        <p:spPr>
          <a:xfrm>
            <a:off x="408364" y="1590190"/>
            <a:ext cx="2985766" cy="3981021"/>
          </a:xfrm>
          <a:prstGeom prst="rect">
            <a:avLst/>
          </a:prstGeom>
        </p:spPr>
      </p:pic>
      <p:sp>
        <p:nvSpPr>
          <p:cNvPr id="5" name="TextBox 4">
            <a:extLst>
              <a:ext uri="{FF2B5EF4-FFF2-40B4-BE49-F238E27FC236}">
                <a16:creationId xmlns:a16="http://schemas.microsoft.com/office/drawing/2014/main" id="{76388509-09E8-46BD-A9E2-E0DC6C5865F7}"/>
              </a:ext>
            </a:extLst>
          </p:cNvPr>
          <p:cNvSpPr txBox="1"/>
          <p:nvPr/>
        </p:nvSpPr>
        <p:spPr>
          <a:xfrm>
            <a:off x="4328345" y="2185669"/>
            <a:ext cx="6476426" cy="3785652"/>
          </a:xfrm>
          <a:prstGeom prst="rect">
            <a:avLst/>
          </a:prstGeom>
          <a:noFill/>
        </p:spPr>
        <p:txBody>
          <a:bodyPr wrap="square" rtlCol="0">
            <a:spAutoFit/>
          </a:bodyPr>
          <a:lstStyle/>
          <a:p>
            <a:pPr algn="just"/>
            <a:r>
              <a:rPr lang="en-US" altLang="ko-KR" sz="2000" dirty="0">
                <a:solidFill>
                  <a:schemeClr val="tx1">
                    <a:lumMod val="75000"/>
                    <a:lumOff val="25000"/>
                  </a:schemeClr>
                </a:solidFill>
                <a:cs typeface="Arial" pitchFamily="34" charset="0"/>
              </a:rPr>
              <a:t>He was an English mathematician, computer scientist, logician, cryptanalyst, philosopher, and theoretical biologist. </a:t>
            </a:r>
          </a:p>
          <a:p>
            <a:pPr algn="just"/>
            <a:endParaRPr lang="en-US" altLang="ko-KR" sz="2000" dirty="0">
              <a:solidFill>
                <a:schemeClr val="tx1">
                  <a:lumMod val="75000"/>
                  <a:lumOff val="25000"/>
                </a:schemeClr>
              </a:solidFill>
              <a:cs typeface="Arial" pitchFamily="34" charset="0"/>
            </a:endParaRPr>
          </a:p>
          <a:p>
            <a:pPr algn="just"/>
            <a:r>
              <a:rPr lang="en-US" altLang="ko-KR" sz="2000" dirty="0">
                <a:solidFill>
                  <a:schemeClr val="tx1">
                    <a:lumMod val="75000"/>
                    <a:lumOff val="25000"/>
                  </a:schemeClr>
                </a:solidFill>
                <a:cs typeface="Arial" pitchFamily="34" charset="0"/>
              </a:rPr>
              <a:t>Turing was highly influential in the development of theoretical computer science, providing a formalization of the concepts of algorithm and computation with the Turing machine, which can be considered a model of a general-purpose computer.</a:t>
            </a:r>
          </a:p>
          <a:p>
            <a:pPr algn="just"/>
            <a:endParaRPr lang="en-US" altLang="ko-KR" sz="2000" dirty="0">
              <a:solidFill>
                <a:schemeClr val="tx1">
                  <a:lumMod val="75000"/>
                  <a:lumOff val="25000"/>
                </a:schemeClr>
              </a:solidFill>
              <a:cs typeface="Arial" pitchFamily="34" charset="0"/>
            </a:endParaRPr>
          </a:p>
          <a:p>
            <a:pPr algn="just"/>
            <a:r>
              <a:rPr lang="en-US" altLang="ko-KR" sz="2000" dirty="0">
                <a:solidFill>
                  <a:schemeClr val="tx1">
                    <a:lumMod val="75000"/>
                    <a:lumOff val="25000"/>
                  </a:schemeClr>
                </a:solidFill>
                <a:cs typeface="Arial" pitchFamily="34" charset="0"/>
              </a:rPr>
              <a:t>Turing is widely considered to be the father of theoretical computer science and artificial intelligence.</a:t>
            </a:r>
          </a:p>
        </p:txBody>
      </p:sp>
      <p:sp>
        <p:nvSpPr>
          <p:cNvPr id="6" name="Freeform: Shape 5">
            <a:extLst>
              <a:ext uri="{FF2B5EF4-FFF2-40B4-BE49-F238E27FC236}">
                <a16:creationId xmlns:a16="http://schemas.microsoft.com/office/drawing/2014/main" id="{534BDB06-178B-4E50-871B-2DBDBDA4BEE5}"/>
              </a:ext>
            </a:extLst>
          </p:cNvPr>
          <p:cNvSpPr/>
          <p:nvPr/>
        </p:nvSpPr>
        <p:spPr>
          <a:xfrm>
            <a:off x="3739409" y="1590190"/>
            <a:ext cx="631114" cy="496400"/>
          </a:xfrm>
          <a:custGeom>
            <a:avLst/>
            <a:gdLst/>
            <a:ahLst/>
            <a:cxnLst/>
            <a:rect l="l" t="t" r="r" b="b"/>
            <a:pathLst>
              <a:path w="959899" h="755005">
                <a:moveTo>
                  <a:pt x="891601" y="0"/>
                </a:moveTo>
                <a:lnTo>
                  <a:pt x="959899" y="144047"/>
                </a:lnTo>
                <a:cubicBezTo>
                  <a:pt x="890359" y="167227"/>
                  <a:pt x="840481" y="199513"/>
                  <a:pt x="810264" y="240906"/>
                </a:cubicBezTo>
                <a:cubicBezTo>
                  <a:pt x="780048" y="282299"/>
                  <a:pt x="764111" y="337351"/>
                  <a:pt x="762456" y="406063"/>
                </a:cubicBezTo>
                <a:lnTo>
                  <a:pt x="931338" y="406063"/>
                </a:lnTo>
                <a:lnTo>
                  <a:pt x="931338" y="755005"/>
                </a:lnTo>
                <a:lnTo>
                  <a:pt x="582397" y="755005"/>
                </a:lnTo>
                <a:lnTo>
                  <a:pt x="582397" y="505406"/>
                </a:lnTo>
                <a:cubicBezTo>
                  <a:pt x="582397" y="403580"/>
                  <a:pt x="591296" y="323692"/>
                  <a:pt x="609095" y="265742"/>
                </a:cubicBezTo>
                <a:cubicBezTo>
                  <a:pt x="626894" y="207792"/>
                  <a:pt x="660008" y="155637"/>
                  <a:pt x="708438" y="109277"/>
                </a:cubicBezTo>
                <a:cubicBezTo>
                  <a:pt x="756868" y="62917"/>
                  <a:pt x="817922" y="26491"/>
                  <a:pt x="891601" y="0"/>
                </a:cubicBezTo>
                <a:close/>
                <a:moveTo>
                  <a:pt x="309204" y="0"/>
                </a:moveTo>
                <a:lnTo>
                  <a:pt x="377502" y="144047"/>
                </a:lnTo>
                <a:cubicBezTo>
                  <a:pt x="307962" y="167227"/>
                  <a:pt x="258084" y="199513"/>
                  <a:pt x="227867" y="240906"/>
                </a:cubicBezTo>
                <a:cubicBezTo>
                  <a:pt x="197650" y="282299"/>
                  <a:pt x="181714" y="337351"/>
                  <a:pt x="180059" y="406063"/>
                </a:cubicBezTo>
                <a:lnTo>
                  <a:pt x="348941" y="406063"/>
                </a:lnTo>
                <a:lnTo>
                  <a:pt x="348941" y="755005"/>
                </a:lnTo>
                <a:lnTo>
                  <a:pt x="0" y="755005"/>
                </a:lnTo>
                <a:lnTo>
                  <a:pt x="0" y="505406"/>
                </a:lnTo>
                <a:cubicBezTo>
                  <a:pt x="0" y="404408"/>
                  <a:pt x="8899" y="324726"/>
                  <a:pt x="26698" y="266363"/>
                </a:cubicBezTo>
                <a:cubicBezTo>
                  <a:pt x="44497" y="207999"/>
                  <a:pt x="77404" y="155637"/>
                  <a:pt x="125420" y="109277"/>
                </a:cubicBezTo>
                <a:cubicBezTo>
                  <a:pt x="173436" y="62917"/>
                  <a:pt x="234697" y="26491"/>
                  <a:pt x="3092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D77CA4AF-DE66-42B0-A232-48A0BC56C170}"/>
              </a:ext>
            </a:extLst>
          </p:cNvPr>
          <p:cNvSpPr/>
          <p:nvPr/>
        </p:nvSpPr>
        <p:spPr>
          <a:xfrm rot="10800000">
            <a:off x="10804771" y="6022091"/>
            <a:ext cx="631114" cy="496400"/>
          </a:xfrm>
          <a:custGeom>
            <a:avLst/>
            <a:gdLst/>
            <a:ahLst/>
            <a:cxnLst/>
            <a:rect l="l" t="t" r="r" b="b"/>
            <a:pathLst>
              <a:path w="959899" h="755005">
                <a:moveTo>
                  <a:pt x="891601" y="0"/>
                </a:moveTo>
                <a:lnTo>
                  <a:pt x="959899" y="144047"/>
                </a:lnTo>
                <a:cubicBezTo>
                  <a:pt x="890359" y="167227"/>
                  <a:pt x="840481" y="199513"/>
                  <a:pt x="810264" y="240906"/>
                </a:cubicBezTo>
                <a:cubicBezTo>
                  <a:pt x="780048" y="282299"/>
                  <a:pt x="764111" y="337351"/>
                  <a:pt x="762456" y="406063"/>
                </a:cubicBezTo>
                <a:lnTo>
                  <a:pt x="931338" y="406063"/>
                </a:lnTo>
                <a:lnTo>
                  <a:pt x="931338" y="755005"/>
                </a:lnTo>
                <a:lnTo>
                  <a:pt x="582397" y="755005"/>
                </a:lnTo>
                <a:lnTo>
                  <a:pt x="582397" y="505406"/>
                </a:lnTo>
                <a:cubicBezTo>
                  <a:pt x="582397" y="403580"/>
                  <a:pt x="591296" y="323692"/>
                  <a:pt x="609095" y="265742"/>
                </a:cubicBezTo>
                <a:cubicBezTo>
                  <a:pt x="626894" y="207792"/>
                  <a:pt x="660008" y="155637"/>
                  <a:pt x="708438" y="109277"/>
                </a:cubicBezTo>
                <a:cubicBezTo>
                  <a:pt x="756868" y="62917"/>
                  <a:pt x="817922" y="26491"/>
                  <a:pt x="891601" y="0"/>
                </a:cubicBezTo>
                <a:close/>
                <a:moveTo>
                  <a:pt x="309204" y="0"/>
                </a:moveTo>
                <a:lnTo>
                  <a:pt x="377502" y="144047"/>
                </a:lnTo>
                <a:cubicBezTo>
                  <a:pt x="307962" y="167227"/>
                  <a:pt x="258084" y="199513"/>
                  <a:pt x="227867" y="240906"/>
                </a:cubicBezTo>
                <a:cubicBezTo>
                  <a:pt x="197650" y="282299"/>
                  <a:pt x="181714" y="337351"/>
                  <a:pt x="180059" y="406063"/>
                </a:cubicBezTo>
                <a:lnTo>
                  <a:pt x="348941" y="406063"/>
                </a:lnTo>
                <a:lnTo>
                  <a:pt x="348941" y="755005"/>
                </a:lnTo>
                <a:lnTo>
                  <a:pt x="0" y="755005"/>
                </a:lnTo>
                <a:lnTo>
                  <a:pt x="0" y="505406"/>
                </a:lnTo>
                <a:cubicBezTo>
                  <a:pt x="0" y="404408"/>
                  <a:pt x="8899" y="324726"/>
                  <a:pt x="26698" y="266363"/>
                </a:cubicBezTo>
                <a:cubicBezTo>
                  <a:pt x="44497" y="207999"/>
                  <a:pt x="77404" y="155637"/>
                  <a:pt x="125420" y="109277"/>
                </a:cubicBezTo>
                <a:cubicBezTo>
                  <a:pt x="173436" y="62917"/>
                  <a:pt x="234697" y="26491"/>
                  <a:pt x="3092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803774D-007A-467A-9A61-B446C3D7FB99}"/>
              </a:ext>
            </a:extLst>
          </p:cNvPr>
          <p:cNvSpPr txBox="1"/>
          <p:nvPr/>
        </p:nvSpPr>
        <p:spPr>
          <a:xfrm>
            <a:off x="627851" y="5571211"/>
            <a:ext cx="2985766" cy="400110"/>
          </a:xfrm>
          <a:prstGeom prst="rect">
            <a:avLst/>
          </a:prstGeom>
          <a:noFill/>
        </p:spPr>
        <p:txBody>
          <a:bodyPr wrap="square" rtlCol="0">
            <a:spAutoFit/>
          </a:bodyPr>
          <a:lstStyle/>
          <a:p>
            <a:pPr algn="just"/>
            <a:r>
              <a:rPr lang="en-US" altLang="ko-KR" sz="2000" dirty="0">
                <a:solidFill>
                  <a:schemeClr val="tx1">
                    <a:lumMod val="75000"/>
                    <a:lumOff val="25000"/>
                  </a:schemeClr>
                </a:solidFill>
                <a:cs typeface="Arial" pitchFamily="34" charset="0"/>
              </a:rPr>
              <a:t>June 12 – June 1954 </a:t>
            </a:r>
          </a:p>
        </p:txBody>
      </p:sp>
    </p:spTree>
    <p:extLst>
      <p:ext uri="{BB962C8B-B14F-4D97-AF65-F5344CB8AC3E}">
        <p14:creationId xmlns:p14="http://schemas.microsoft.com/office/powerpoint/2010/main" val="365573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096000" y="2490499"/>
            <a:ext cx="5086770" cy="1938992"/>
          </a:xfrm>
          <a:prstGeom prst="rect">
            <a:avLst/>
          </a:prstGeom>
          <a:noFill/>
        </p:spPr>
        <p:txBody>
          <a:bodyPr wrap="square" rtlCol="0" anchor="ctr">
            <a:spAutoFit/>
          </a:bodyPr>
          <a:lstStyle/>
          <a:p>
            <a:r>
              <a:rPr lang="en-US" sz="6000" dirty="0">
                <a:solidFill>
                  <a:srgbClr val="002060"/>
                </a:solidFill>
              </a:rPr>
              <a:t>Whether AI </a:t>
            </a:r>
            <a:r>
              <a:rPr lang="en-US" sz="6000" dirty="0">
                <a:solidFill>
                  <a:srgbClr val="F77660"/>
                </a:solidFill>
              </a:rPr>
              <a:t>influences</a:t>
            </a:r>
            <a:r>
              <a:rPr lang="en-US" sz="6000" dirty="0">
                <a:solidFill>
                  <a:srgbClr val="002060"/>
                </a:solidFill>
              </a:rPr>
              <a:t> us?</a:t>
            </a:r>
            <a:endParaRPr lang="en-US" sz="6000" dirty="0">
              <a:solidFill>
                <a:srgbClr val="F77660"/>
              </a:solidFill>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009230" y="1979447"/>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87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8ACD2-E5D2-4060-BA17-F739F54466B6}"/>
              </a:ext>
            </a:extLst>
          </p:cNvPr>
          <p:cNvSpPr>
            <a:spLocks noGrp="1"/>
          </p:cNvSpPr>
          <p:nvPr>
            <p:ph type="body" sz="quarter" idx="10"/>
          </p:nvPr>
        </p:nvSpPr>
        <p:spPr/>
        <p:txBody>
          <a:bodyPr/>
          <a:lstStyle/>
          <a:p>
            <a:r>
              <a:rPr lang="en-US" dirty="0"/>
              <a:t>Use-Cases</a:t>
            </a:r>
          </a:p>
        </p:txBody>
      </p:sp>
      <p:pic>
        <p:nvPicPr>
          <p:cNvPr id="4" name="Picture 3">
            <a:extLst>
              <a:ext uri="{FF2B5EF4-FFF2-40B4-BE49-F238E27FC236}">
                <a16:creationId xmlns:a16="http://schemas.microsoft.com/office/drawing/2014/main" id="{79A5AE5A-3F46-4FA2-9EAB-8CD1CCF60D76}"/>
              </a:ext>
            </a:extLst>
          </p:cNvPr>
          <p:cNvPicPr>
            <a:picLocks noChangeAspect="1"/>
          </p:cNvPicPr>
          <p:nvPr/>
        </p:nvPicPr>
        <p:blipFill>
          <a:blip r:embed="rId2"/>
          <a:stretch>
            <a:fillRect/>
          </a:stretch>
        </p:blipFill>
        <p:spPr>
          <a:xfrm>
            <a:off x="499750" y="1609725"/>
            <a:ext cx="11192500" cy="4908766"/>
          </a:xfrm>
          <a:prstGeom prst="rect">
            <a:avLst/>
          </a:prstGeom>
        </p:spPr>
      </p:pic>
    </p:spTree>
    <p:extLst>
      <p:ext uri="{BB962C8B-B14F-4D97-AF65-F5344CB8AC3E}">
        <p14:creationId xmlns:p14="http://schemas.microsoft.com/office/powerpoint/2010/main" val="287520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8ACD2-E5D2-4060-BA17-F739F54466B6}"/>
              </a:ext>
            </a:extLst>
          </p:cNvPr>
          <p:cNvSpPr>
            <a:spLocks noGrp="1"/>
          </p:cNvSpPr>
          <p:nvPr>
            <p:ph type="body" sz="quarter" idx="10"/>
          </p:nvPr>
        </p:nvSpPr>
        <p:spPr/>
        <p:txBody>
          <a:bodyPr/>
          <a:lstStyle/>
          <a:p>
            <a:r>
              <a:rPr lang="en-US" dirty="0"/>
              <a:t>Use-Cases</a:t>
            </a:r>
          </a:p>
        </p:txBody>
      </p:sp>
      <p:pic>
        <p:nvPicPr>
          <p:cNvPr id="3" name="Picture 2">
            <a:extLst>
              <a:ext uri="{FF2B5EF4-FFF2-40B4-BE49-F238E27FC236}">
                <a16:creationId xmlns:a16="http://schemas.microsoft.com/office/drawing/2014/main" id="{D69312E2-FE30-45AD-A15E-755B22CB5365}"/>
              </a:ext>
            </a:extLst>
          </p:cNvPr>
          <p:cNvPicPr>
            <a:picLocks noChangeAspect="1"/>
          </p:cNvPicPr>
          <p:nvPr/>
        </p:nvPicPr>
        <p:blipFill>
          <a:blip r:embed="rId2"/>
          <a:stretch>
            <a:fillRect/>
          </a:stretch>
        </p:blipFill>
        <p:spPr>
          <a:xfrm>
            <a:off x="220447" y="1398802"/>
            <a:ext cx="11676278" cy="5273586"/>
          </a:xfrm>
          <a:prstGeom prst="rect">
            <a:avLst/>
          </a:prstGeom>
        </p:spPr>
      </p:pic>
      <p:sp>
        <p:nvSpPr>
          <p:cNvPr id="4" name="Rectangle 3">
            <a:extLst>
              <a:ext uri="{FF2B5EF4-FFF2-40B4-BE49-F238E27FC236}">
                <a16:creationId xmlns:a16="http://schemas.microsoft.com/office/drawing/2014/main" id="{E75C7EC1-C45D-4EBE-83A7-6CB27DBF3930}"/>
              </a:ext>
            </a:extLst>
          </p:cNvPr>
          <p:cNvSpPr/>
          <p:nvPr/>
        </p:nvSpPr>
        <p:spPr>
          <a:xfrm>
            <a:off x="628650" y="6600825"/>
            <a:ext cx="1666875" cy="16192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634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267091" y="2837279"/>
            <a:ext cx="4301769" cy="1015663"/>
          </a:xfrm>
          <a:prstGeom prst="rect">
            <a:avLst/>
          </a:prstGeom>
          <a:noFill/>
        </p:spPr>
        <p:txBody>
          <a:bodyPr wrap="square" rtlCol="0" anchor="ctr">
            <a:spAutoFit/>
          </a:bodyPr>
          <a:lstStyle/>
          <a:p>
            <a:r>
              <a:rPr lang="en-US" sz="6000" dirty="0">
                <a:solidFill>
                  <a:srgbClr val="002060"/>
                </a:solidFill>
              </a:rPr>
              <a:t>Applications</a:t>
            </a:r>
            <a:endParaRPr lang="en-US" sz="6000" dirty="0">
              <a:solidFill>
                <a:srgbClr val="F77660"/>
              </a:solidFill>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180321" y="1864563"/>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6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8ACD2-E5D2-4060-BA17-F739F54466B6}"/>
              </a:ext>
            </a:extLst>
          </p:cNvPr>
          <p:cNvSpPr>
            <a:spLocks noGrp="1"/>
          </p:cNvSpPr>
          <p:nvPr>
            <p:ph type="body" sz="quarter" idx="10"/>
          </p:nvPr>
        </p:nvSpPr>
        <p:spPr/>
        <p:txBody>
          <a:bodyPr/>
          <a:lstStyle/>
          <a:p>
            <a:r>
              <a:rPr lang="en-US" dirty="0"/>
              <a:t>Applications</a:t>
            </a:r>
          </a:p>
        </p:txBody>
      </p:sp>
      <p:pic>
        <p:nvPicPr>
          <p:cNvPr id="3" name="Picture 2">
            <a:extLst>
              <a:ext uri="{FF2B5EF4-FFF2-40B4-BE49-F238E27FC236}">
                <a16:creationId xmlns:a16="http://schemas.microsoft.com/office/drawing/2014/main" id="{ADD7B052-A6C0-4871-9589-D5C0102766B1}"/>
              </a:ext>
            </a:extLst>
          </p:cNvPr>
          <p:cNvPicPr>
            <a:picLocks noChangeAspect="1"/>
          </p:cNvPicPr>
          <p:nvPr/>
        </p:nvPicPr>
        <p:blipFill>
          <a:blip r:embed="rId2"/>
          <a:stretch>
            <a:fillRect/>
          </a:stretch>
        </p:blipFill>
        <p:spPr>
          <a:xfrm>
            <a:off x="410623" y="1527230"/>
            <a:ext cx="11370753" cy="4656594"/>
          </a:xfrm>
          <a:prstGeom prst="rect">
            <a:avLst/>
          </a:prstGeom>
        </p:spPr>
      </p:pic>
    </p:spTree>
    <p:extLst>
      <p:ext uri="{BB962C8B-B14F-4D97-AF65-F5344CB8AC3E}">
        <p14:creationId xmlns:p14="http://schemas.microsoft.com/office/powerpoint/2010/main" val="193819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Applications</a:t>
            </a:r>
          </a:p>
        </p:txBody>
      </p:sp>
      <p:pic>
        <p:nvPicPr>
          <p:cNvPr id="3" name="Picture 2">
            <a:extLst>
              <a:ext uri="{FF2B5EF4-FFF2-40B4-BE49-F238E27FC236}">
                <a16:creationId xmlns:a16="http://schemas.microsoft.com/office/drawing/2014/main" id="{B6719055-6FEA-4A64-839D-AFE9F528B6AF}"/>
              </a:ext>
            </a:extLst>
          </p:cNvPr>
          <p:cNvPicPr>
            <a:picLocks noChangeAspect="1"/>
          </p:cNvPicPr>
          <p:nvPr/>
        </p:nvPicPr>
        <p:blipFill>
          <a:blip r:embed="rId2"/>
          <a:stretch>
            <a:fillRect/>
          </a:stretch>
        </p:blipFill>
        <p:spPr>
          <a:xfrm>
            <a:off x="282191" y="1484205"/>
            <a:ext cx="11614534" cy="5034286"/>
          </a:xfrm>
          <a:prstGeom prst="rect">
            <a:avLst/>
          </a:prstGeom>
        </p:spPr>
      </p:pic>
    </p:spTree>
    <p:extLst>
      <p:ext uri="{BB962C8B-B14F-4D97-AF65-F5344CB8AC3E}">
        <p14:creationId xmlns:p14="http://schemas.microsoft.com/office/powerpoint/2010/main" val="406501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Applications</a:t>
            </a:r>
          </a:p>
        </p:txBody>
      </p:sp>
      <p:pic>
        <p:nvPicPr>
          <p:cNvPr id="4" name="Picture 3">
            <a:extLst>
              <a:ext uri="{FF2B5EF4-FFF2-40B4-BE49-F238E27FC236}">
                <a16:creationId xmlns:a16="http://schemas.microsoft.com/office/drawing/2014/main" id="{F34B6339-2684-47C4-B808-601D1B982DB1}"/>
              </a:ext>
            </a:extLst>
          </p:cNvPr>
          <p:cNvPicPr>
            <a:picLocks noChangeAspect="1"/>
          </p:cNvPicPr>
          <p:nvPr/>
        </p:nvPicPr>
        <p:blipFill>
          <a:blip r:embed="rId2"/>
          <a:stretch>
            <a:fillRect/>
          </a:stretch>
        </p:blipFill>
        <p:spPr>
          <a:xfrm>
            <a:off x="388426" y="1742914"/>
            <a:ext cx="11684484" cy="4456408"/>
          </a:xfrm>
          <a:prstGeom prst="rect">
            <a:avLst/>
          </a:prstGeom>
        </p:spPr>
      </p:pic>
    </p:spTree>
    <p:extLst>
      <p:ext uri="{BB962C8B-B14F-4D97-AF65-F5344CB8AC3E}">
        <p14:creationId xmlns:p14="http://schemas.microsoft.com/office/powerpoint/2010/main" val="115321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Applications</a:t>
            </a:r>
          </a:p>
        </p:txBody>
      </p:sp>
      <p:pic>
        <p:nvPicPr>
          <p:cNvPr id="5" name="Picture 4">
            <a:extLst>
              <a:ext uri="{FF2B5EF4-FFF2-40B4-BE49-F238E27FC236}">
                <a16:creationId xmlns:a16="http://schemas.microsoft.com/office/drawing/2014/main" id="{565E4016-3906-4D85-9AB6-BB5C8E722C5A}"/>
              </a:ext>
            </a:extLst>
          </p:cNvPr>
          <p:cNvPicPr>
            <a:picLocks noChangeAspect="1"/>
          </p:cNvPicPr>
          <p:nvPr/>
        </p:nvPicPr>
        <p:blipFill>
          <a:blip r:embed="rId3"/>
          <a:stretch>
            <a:fillRect/>
          </a:stretch>
        </p:blipFill>
        <p:spPr>
          <a:xfrm>
            <a:off x="1698758" y="1351927"/>
            <a:ext cx="9646001" cy="3250121"/>
          </a:xfrm>
          <a:prstGeom prst="rect">
            <a:avLst/>
          </a:prstGeom>
        </p:spPr>
      </p:pic>
      <p:pic>
        <p:nvPicPr>
          <p:cNvPr id="6" name="Picture 5">
            <a:extLst>
              <a:ext uri="{FF2B5EF4-FFF2-40B4-BE49-F238E27FC236}">
                <a16:creationId xmlns:a16="http://schemas.microsoft.com/office/drawing/2014/main" id="{22855FD6-49D6-43D2-AD11-2E8C3E2E8224}"/>
              </a:ext>
            </a:extLst>
          </p:cNvPr>
          <p:cNvPicPr>
            <a:picLocks noChangeAspect="1"/>
          </p:cNvPicPr>
          <p:nvPr/>
        </p:nvPicPr>
        <p:blipFill>
          <a:blip r:embed="rId4"/>
          <a:stretch>
            <a:fillRect/>
          </a:stretch>
        </p:blipFill>
        <p:spPr>
          <a:xfrm>
            <a:off x="543248" y="3429000"/>
            <a:ext cx="4984481" cy="3280656"/>
          </a:xfrm>
          <a:prstGeom prst="rect">
            <a:avLst/>
          </a:prstGeom>
        </p:spPr>
      </p:pic>
    </p:spTree>
    <p:extLst>
      <p:ext uri="{BB962C8B-B14F-4D97-AF65-F5344CB8AC3E}">
        <p14:creationId xmlns:p14="http://schemas.microsoft.com/office/powerpoint/2010/main" val="21440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en-US"/>
          </a:p>
        </p:txBody>
      </p:sp>
      <p:sp>
        <p:nvSpPr>
          <p:cNvPr id="2" name="TextBox 1"/>
          <p:cNvSpPr txBox="1"/>
          <p:nvPr/>
        </p:nvSpPr>
        <p:spPr>
          <a:xfrm>
            <a:off x="717554" y="444784"/>
            <a:ext cx="6923766" cy="923330"/>
          </a:xfrm>
          <a:prstGeom prst="rect">
            <a:avLst/>
          </a:prstGeom>
          <a:noFill/>
        </p:spPr>
        <p:txBody>
          <a:bodyPr wrap="square" rtlCol="0" anchor="ctr">
            <a:spAutoFit/>
          </a:bodyPr>
          <a:lstStyle/>
          <a:p>
            <a:r>
              <a:rPr lang="en-US" altLang="ko-KR" sz="5400" dirty="0">
                <a:solidFill>
                  <a:schemeClr val="tx1">
                    <a:lumMod val="75000"/>
                    <a:lumOff val="25000"/>
                  </a:schemeClr>
                </a:solidFill>
                <a:cs typeface="Arial" pitchFamily="34" charset="0"/>
              </a:rPr>
              <a:t>Outlines</a:t>
            </a:r>
            <a:endParaRPr lang="ko-KR" altLang="en-US" sz="5400" dirty="0">
              <a:solidFill>
                <a:schemeClr val="tx1">
                  <a:lumMod val="75000"/>
                  <a:lumOff val="25000"/>
                </a:schemeClr>
              </a:solidFill>
              <a:cs typeface="Arial" pitchFamily="34" charset="0"/>
            </a:endParaRPr>
          </a:p>
        </p:txBody>
      </p:sp>
      <p:grpSp>
        <p:nvGrpSpPr>
          <p:cNvPr id="4" name="Group 3">
            <a:extLst>
              <a:ext uri="{FF2B5EF4-FFF2-40B4-BE49-F238E27FC236}">
                <a16:creationId xmlns:a16="http://schemas.microsoft.com/office/drawing/2014/main" id="{37F06B10-F2B9-45AE-BAEE-3A25BDC40F60}"/>
              </a:ext>
            </a:extLst>
          </p:cNvPr>
          <p:cNvGrpSpPr/>
          <p:nvPr/>
        </p:nvGrpSpPr>
        <p:grpSpPr>
          <a:xfrm>
            <a:off x="1680768" y="1706975"/>
            <a:ext cx="5383988" cy="914978"/>
            <a:chOff x="1848112" y="1575921"/>
            <a:chExt cx="5383988" cy="914978"/>
          </a:xfrm>
        </p:grpSpPr>
        <p:sp>
          <p:nvSpPr>
            <p:cNvPr id="8" name="TextBox 7"/>
            <p:cNvSpPr txBox="1"/>
            <p:nvPr/>
          </p:nvSpPr>
          <p:spPr>
            <a:xfrm>
              <a:off x="2724408" y="2213900"/>
              <a:ext cx="450769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9" name="TextBox 8"/>
            <p:cNvSpPr txBox="1"/>
            <p:nvPr/>
          </p:nvSpPr>
          <p:spPr>
            <a:xfrm>
              <a:off x="2705936" y="1789403"/>
              <a:ext cx="4507692" cy="507831"/>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Introduction</a:t>
              </a:r>
              <a:endParaRPr lang="ko-KR" altLang="en-US" sz="2700" b="1" dirty="0">
                <a:solidFill>
                  <a:schemeClr val="tx1">
                    <a:lumMod val="75000"/>
                    <a:lumOff val="25000"/>
                  </a:schemeClr>
                </a:solidFill>
                <a:cs typeface="Arial" pitchFamily="34" charset="0"/>
              </a:endParaRPr>
            </a:p>
          </p:txBody>
        </p:sp>
        <p:sp>
          <p:nvSpPr>
            <p:cNvPr id="7" name="TextBox 6"/>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01</a:t>
              </a:r>
              <a:endParaRPr lang="ko-KR" altLang="en-US" sz="4400" b="1" dirty="0">
                <a:solidFill>
                  <a:schemeClr val="tx1">
                    <a:lumMod val="75000"/>
                    <a:lumOff val="25000"/>
                  </a:schemeClr>
                </a:solidFill>
                <a:cs typeface="Arial" pitchFamily="34" charset="0"/>
              </a:endParaRPr>
            </a:p>
          </p:txBody>
        </p:sp>
      </p:grpSp>
      <p:grpSp>
        <p:nvGrpSpPr>
          <p:cNvPr id="17" name="Group 16">
            <a:extLst>
              <a:ext uri="{FF2B5EF4-FFF2-40B4-BE49-F238E27FC236}">
                <a16:creationId xmlns:a16="http://schemas.microsoft.com/office/drawing/2014/main" id="{48C572D2-FF82-4F09-A87C-3D3A60EF1C3D}"/>
              </a:ext>
            </a:extLst>
          </p:cNvPr>
          <p:cNvGrpSpPr/>
          <p:nvPr/>
        </p:nvGrpSpPr>
        <p:grpSpPr>
          <a:xfrm>
            <a:off x="1680768" y="2841953"/>
            <a:ext cx="5383988" cy="914978"/>
            <a:chOff x="1848112" y="1575921"/>
            <a:chExt cx="5383988" cy="914978"/>
          </a:xfrm>
        </p:grpSpPr>
        <p:sp>
          <p:nvSpPr>
            <p:cNvPr id="18" name="TextBox 17">
              <a:extLst>
                <a:ext uri="{FF2B5EF4-FFF2-40B4-BE49-F238E27FC236}">
                  <a16:creationId xmlns:a16="http://schemas.microsoft.com/office/drawing/2014/main" id="{4C6F8FA6-DB08-4060-9832-77D337D2BF55}"/>
                </a:ext>
              </a:extLst>
            </p:cNvPr>
            <p:cNvSpPr txBox="1"/>
            <p:nvPr/>
          </p:nvSpPr>
          <p:spPr>
            <a:xfrm>
              <a:off x="2724408" y="2213900"/>
              <a:ext cx="450769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4FCF8A9D-7E22-4279-8535-9C4F0258D7B9}"/>
                </a:ext>
              </a:extLst>
            </p:cNvPr>
            <p:cNvSpPr txBox="1"/>
            <p:nvPr/>
          </p:nvSpPr>
          <p:spPr>
            <a:xfrm>
              <a:off x="2705936" y="1789403"/>
              <a:ext cx="4507692" cy="507831"/>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Applications</a:t>
              </a:r>
              <a:endParaRPr lang="ko-KR" altLang="en-US" sz="27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3E6D74D0-F347-4E58-A9D8-7E9536FAAEC3}"/>
                </a:ext>
              </a:extLst>
            </p:cNvPr>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02</a:t>
              </a:r>
              <a:endParaRPr lang="ko-KR" altLang="en-US" sz="4400" b="1"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C66517ED-D341-498B-BF06-476933A43F6B}"/>
              </a:ext>
            </a:extLst>
          </p:cNvPr>
          <p:cNvGrpSpPr/>
          <p:nvPr/>
        </p:nvGrpSpPr>
        <p:grpSpPr>
          <a:xfrm>
            <a:off x="1680768" y="3976931"/>
            <a:ext cx="5383988" cy="914978"/>
            <a:chOff x="1848112" y="1575921"/>
            <a:chExt cx="5383988" cy="914978"/>
          </a:xfrm>
        </p:grpSpPr>
        <p:sp>
          <p:nvSpPr>
            <p:cNvPr id="22" name="TextBox 21">
              <a:extLst>
                <a:ext uri="{FF2B5EF4-FFF2-40B4-BE49-F238E27FC236}">
                  <a16:creationId xmlns:a16="http://schemas.microsoft.com/office/drawing/2014/main" id="{7DDE46A4-1F4F-419B-85C6-1ABD9A677D50}"/>
                </a:ext>
              </a:extLst>
            </p:cNvPr>
            <p:cNvSpPr txBox="1"/>
            <p:nvPr/>
          </p:nvSpPr>
          <p:spPr>
            <a:xfrm>
              <a:off x="2724408" y="2213900"/>
              <a:ext cx="450769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190EC436-1B46-49D9-A7E4-ADECB5E929DF}"/>
                </a:ext>
              </a:extLst>
            </p:cNvPr>
            <p:cNvSpPr txBox="1"/>
            <p:nvPr/>
          </p:nvSpPr>
          <p:spPr>
            <a:xfrm>
              <a:off x="2705936" y="1789403"/>
              <a:ext cx="4507692" cy="507831"/>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Basic Concept</a:t>
              </a:r>
              <a:endParaRPr lang="ko-KR" altLang="en-US" sz="27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CF831A6C-272F-4BDD-8F88-4227AAB90FB2}"/>
                </a:ext>
              </a:extLst>
            </p:cNvPr>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03</a:t>
              </a:r>
              <a:endParaRPr lang="ko-KR" altLang="en-US" sz="4400"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DEE4032-D811-4C99-AE03-98362C887B64}"/>
              </a:ext>
            </a:extLst>
          </p:cNvPr>
          <p:cNvGrpSpPr/>
          <p:nvPr/>
        </p:nvGrpSpPr>
        <p:grpSpPr>
          <a:xfrm>
            <a:off x="1680768" y="5111908"/>
            <a:ext cx="5383988" cy="914978"/>
            <a:chOff x="1848112" y="1575921"/>
            <a:chExt cx="5383988" cy="914978"/>
          </a:xfrm>
        </p:grpSpPr>
        <p:sp>
          <p:nvSpPr>
            <p:cNvPr id="26" name="TextBox 25">
              <a:extLst>
                <a:ext uri="{FF2B5EF4-FFF2-40B4-BE49-F238E27FC236}">
                  <a16:creationId xmlns:a16="http://schemas.microsoft.com/office/drawing/2014/main" id="{1D9D096A-3B24-4BB9-A2CC-E0717D579571}"/>
                </a:ext>
              </a:extLst>
            </p:cNvPr>
            <p:cNvSpPr txBox="1"/>
            <p:nvPr/>
          </p:nvSpPr>
          <p:spPr>
            <a:xfrm>
              <a:off x="2724408" y="2213900"/>
              <a:ext cx="450769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3DFCC804-6C1D-4C67-B274-1978635DA6F9}"/>
                </a:ext>
              </a:extLst>
            </p:cNvPr>
            <p:cNvSpPr txBox="1"/>
            <p:nvPr/>
          </p:nvSpPr>
          <p:spPr>
            <a:xfrm>
              <a:off x="2705936" y="1789403"/>
              <a:ext cx="4507692" cy="507831"/>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Simple Tips</a:t>
              </a:r>
              <a:endParaRPr lang="ko-KR" altLang="en-US" sz="27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7B7AC64B-48B2-4F4F-A626-7901145018C6}"/>
                </a:ext>
              </a:extLst>
            </p:cNvPr>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04</a:t>
              </a:r>
              <a:endParaRPr lang="ko-KR" altLang="en-US" sz="4400" b="1" dirty="0">
                <a:solidFill>
                  <a:schemeClr val="tx1">
                    <a:lumMod val="75000"/>
                    <a:lumOff val="25000"/>
                  </a:schemeClr>
                </a:solidFill>
                <a:cs typeface="Arial" pitchFamily="34" charset="0"/>
              </a:endParaRPr>
            </a:p>
          </p:txBody>
        </p:sp>
      </p:grpSp>
      <p:grpSp>
        <p:nvGrpSpPr>
          <p:cNvPr id="29" name="Graphic 421">
            <a:extLst>
              <a:ext uri="{FF2B5EF4-FFF2-40B4-BE49-F238E27FC236}">
                <a16:creationId xmlns:a16="http://schemas.microsoft.com/office/drawing/2014/main" id="{6BCD7C82-61F3-4BB0-91FA-83FBE23EC842}"/>
              </a:ext>
            </a:extLst>
          </p:cNvPr>
          <p:cNvGrpSpPr/>
          <p:nvPr/>
        </p:nvGrpSpPr>
        <p:grpSpPr>
          <a:xfrm flipH="1">
            <a:off x="7697676" y="601841"/>
            <a:ext cx="2882106" cy="5665072"/>
            <a:chOff x="4351496" y="0"/>
            <a:chExt cx="3489008" cy="6858000"/>
          </a:xfrm>
          <a:solidFill>
            <a:schemeClr val="accent1"/>
          </a:solidFill>
        </p:grpSpPr>
        <p:sp>
          <p:nvSpPr>
            <p:cNvPr id="30" name="Freeform: Shape 29">
              <a:extLst>
                <a:ext uri="{FF2B5EF4-FFF2-40B4-BE49-F238E27FC236}">
                  <a16:creationId xmlns:a16="http://schemas.microsoft.com/office/drawing/2014/main" id="{B6AA9452-93F9-4986-920A-621F202468B9}"/>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F785BC8-6E59-4D54-8868-D2C02683652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931ACF-B3DB-40D4-9099-E1F3BAD63C43}"/>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395B3F-651F-4464-B9AA-7AD8A0B22BE8}"/>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D38DB3B-A1DF-4C66-9800-51A1A729E797}"/>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619512B-CC39-42C6-8AEB-FC791A67882D}"/>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86A2C4F-A6AD-43E0-ADA9-CC65DEB654F9}"/>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EA18B00-CAE6-4FA8-9459-9A96A7BB093E}"/>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4A41D5B-71EC-4A91-A21C-976FCAB6BB9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B5CEB58-3CE8-42DD-BCFA-E62D1EC1EEF2}"/>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C4F23C1-B398-4EC1-8C62-94FED602E514}"/>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88BF47E-C1D6-42E3-93F4-1260871C6634}"/>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A3CCED5-ACCC-4224-8A31-981ED361536C}"/>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442BB3B-3F3A-4F96-8154-D97D396FC07E}"/>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0FBDD4C-FBC7-4D39-9818-830DD62A2E81}"/>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88F7B84-B0EE-49E1-A0C1-379AB0B690D7}"/>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290045C-05E1-46DA-AA1C-A40512500E7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9F6F923-33C6-4996-B92E-D44CE50FF7A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745BC79-8834-4155-929E-4B8C3FC73E92}"/>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15D5DBC-D9CF-42A7-9C5A-BDD96DEF0D78}"/>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1FB10C2-104D-4ED9-8D15-2999F73BEF1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D7BAD07-EE32-4A60-B455-2FD98E15EF4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C0CA881-2B17-4542-A2F6-D5444C1FA64B}"/>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00D6F2F-E812-47C4-A346-B865DBFB79EE}"/>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A760B8-576F-4E8D-9B1C-848B7FAF95FF}"/>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6219EB9-7A24-4125-9C58-5A6FC93C8EE4}"/>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8E84C9-6A7D-41C7-B2E8-D59F1A7FC34E}"/>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53D97F2-1F25-4E47-BA15-7CCF69E11D45}"/>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805C98D-2B3B-4CE2-A00F-A966748BBB14}"/>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33FBEAC-48C4-4B36-9F16-567371E7B2A2}"/>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C9D1ED6-9306-4FEB-A0AA-75ECEAE2D99E}"/>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A9E52B8-2C52-48C3-B0EC-237EA080FA3B}"/>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B3076B0-2B14-4960-BC15-5963663DCAF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661B872-989F-453B-851E-B287DABC752C}"/>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EC082F-9DAA-491C-8E4A-C6ACA1CE540E}"/>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B17AE6D-7BAB-42BC-9A7A-6D78D64B09AF}"/>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389743D-34F9-427E-98FC-489C9DA872EA}"/>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4AB01A2-FF4B-43B6-87AE-8A9583EFD135}"/>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C5D2B8E-1AEE-41CC-AC21-2AE853A75D73}"/>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3F537E8-4DEA-42CD-9B7B-0DD233FF7C46}"/>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0B99310-AA6B-4E45-9C9C-F390336B2DC1}"/>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3B0CA10-1348-48DC-824A-A5810771623B}"/>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0194A77-CAFB-4628-9157-DE9BDBF20EF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11DEB73-2217-4886-A408-177DF817D470}"/>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E84E001-D732-4F7A-B4A3-B95A83AB4B5A}"/>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1D31412-D580-4692-83CB-25B7D6A6B79B}"/>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FA29447-28DD-446D-B7CF-9805D08E2530}"/>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7065B92-1BCF-485E-ADE7-FF545CEACB74}"/>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65916B4-59A1-40C5-9064-97EC32922F9E}"/>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9D5B4F4-021B-4B8C-99E2-2C951BC058E9}"/>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57EE16C-1EB4-490E-9600-5597F2D02348}"/>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54597BF-7651-4BDE-9462-47555ADFE1CC}"/>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644B844-BFA4-4BA2-885F-488717A11293}"/>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B47710A-C060-427E-A4A6-8695147AB602}"/>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309E8B9-7A23-48F1-972E-41D14EF2377F}"/>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DD831A6-73CE-46F7-AC28-01434107212C}"/>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98EBBB8-541F-4C32-9BF0-358D4B5062D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AD02BF9-D6DF-4CCD-B468-0B98CA360AC0}"/>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5E27AEE-9DC1-482E-87F6-87DDFC2130C0}"/>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4AF9E81-427E-4B09-911B-2D3B58068E9F}"/>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1B93B6C-0F41-4823-A49A-EFBF62439D07}"/>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563054D-9ED6-4B70-A3E8-9E53961C673C}"/>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C4ABA8C-6EA1-41DE-9198-7D885BCFE10D}"/>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D96B74-B0C6-4922-B818-4EA44B6DE999}"/>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7495E30-371C-4D94-A403-8B7CC9878B52}"/>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D34DB05-022D-45BB-8183-3854356D4302}"/>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C1E5EB8-72CA-4E79-A871-BCED3BDCF18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F37D9E5-B436-4034-AA21-471D7AD215D7}"/>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C68CB3-AE41-44E7-8CE2-A1EAE900B970}"/>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8477DF7-7EAD-44FE-A826-A545C81E00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0D6C947-8CFD-4CAE-BE4A-ED7CEA165273}"/>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EECEAC2-C3ED-4252-ACB2-039B4060DE07}"/>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A3FE07-9C8E-48D7-AC41-58BF91547E85}"/>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1AA5974-22F5-441F-8BEC-DCABD05EF66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7409D6B-FA0F-4E3A-A66E-8299D73774D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5D2917D-94AF-474F-9CB8-0EE9E63C66E0}"/>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FF3880-F90C-4AE9-BE0F-29F2ED6DF419}"/>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AE234A5-EDCD-41B6-9B1E-99AC1B1F8A0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1182860-C9D4-4CB2-BDC3-93206D34FDF7}"/>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1643274-A47C-4AE4-94B1-69F86748ED87}"/>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93BD9FC-2854-4C11-BBFA-64B97EA9711B}"/>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5F86265-B65B-4949-9AF5-67B5527295BF}"/>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9000B0B-907A-4D6E-B7B8-1FA3CC38971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86E3866-7DA3-4B5F-9E6F-A78FC3E7AFB3}"/>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1DF4F30-6495-4D5E-A4BE-90056031689C}"/>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794371E-73E9-47F0-9574-123EC51FF0A9}"/>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6AF49A5-E056-4F5A-A396-CD8C534C0534}"/>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F82B30B-16E2-40E8-804F-4A3D8E012C80}"/>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1177A8-8F29-4F90-983F-7954B4A0FADA}"/>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E3CAF9E-97BC-4B07-90C9-6F5FACCA01EC}"/>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860ADE8-048B-45E9-83A4-07641B2DC160}"/>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841826D-5F05-45F8-9E8F-9B4F8EA0645C}"/>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F504B2-0AC1-4031-9CEE-F4ADEE64650D}"/>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2ECB6B8-D0FB-4B3A-85D2-5EB45711624C}"/>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7AF0D1E-B17C-4CB3-B39A-B4D52910921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D4CAB69-F865-4AEC-9E56-EF381C54F4FF}"/>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47D7093-59A7-4F6F-A8E1-EDA5D3305394}"/>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041A8-34FF-40C0-BB9F-7DB0D0DDB63B}"/>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B85F4C6-7F3A-415D-BE81-0061A791389B}"/>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9EDD5D4-6B3B-4E7C-B13B-854D02F7FCD0}"/>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52816E-2911-4943-BFC3-A90641622F2E}"/>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B54F7CC-53FF-4EA2-9650-EB08A07199BC}"/>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542E22D-0577-4F46-9536-47A063B5E12D}"/>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CBF227F-30FE-4C14-8BEF-E2A3A6C5A1CD}"/>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65D33EC-2CC8-4171-93F7-89DCB7423770}"/>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4913BEC-24DB-4D8A-903F-019561EEE37B}"/>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ACEE0AD-8FAA-4BDA-AC66-527FF6E85294}"/>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45DA652-D00F-439B-95F6-54249C13407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751BDF0-18D5-41AE-99B1-909ABDF2D433}"/>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470FD8C-61CB-4D73-8B37-5E4566AF261A}"/>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BC573FF-6C53-4931-B5FC-B07870AF3B54}"/>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D242230-E1D8-4F3B-A5CB-DE34BC6FB5D9}"/>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0D8A272-64F5-47FF-8324-1C56EEDD032E}"/>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D32B557-AEB4-44B4-A34C-F79B53BEACB0}"/>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18391559-A733-4FEC-9A73-B1280A648D78}"/>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A81C6A0-349E-4E20-8FB8-E3407A2E59AF}"/>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065A0A9-0AEA-4315-82CE-04AC24ED16E8}"/>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B8D19E8F-2136-405A-A03C-759188F84274}"/>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20DCE24-4B8C-4886-BB19-C442258ADF46}"/>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6817097-3E90-445E-9E5D-1676CA13CCA5}"/>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EA40582-762E-4DD1-BA45-9F92414DA73F}"/>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4A0AB94-CDA1-4F5A-AB0A-15082042AD21}"/>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CA41DE6-BE7A-42D2-9F61-D2FEA550714A}"/>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35E1704-6160-49F5-B5D7-CF725879224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171AA1A-BAF6-47B4-AF51-EC15AC21A8D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31A16C3-8B1F-4AE6-83E8-D376B1D0C059}"/>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247D7B7-B99C-4520-9370-2CB8C3A7778D}"/>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2231F3E-E0FA-4396-9FE7-103C0764BC0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2339080-32D6-434C-BB04-C72D1F8BACB7}"/>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1173F82-0DBA-4E00-BFCF-FA03AE94FB63}"/>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2E2B55DC-C8CB-4D82-930A-A8F862313C36}"/>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BE2568D-7A1D-4FE2-BD80-4C09C13BCD1D}"/>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038FFC3-AE8D-4C8C-8F88-E277B07FA21B}"/>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3306E64-AD2E-4DEE-A10C-24CBB67D939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28CFA51-08D3-4EE2-97E5-1E970C2114EC}"/>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41E442B-1C51-4AD2-BAE4-2344A2A3E9D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0264A1B-10C7-43C0-B5EF-98B352F1A1B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6AFACF8-FDE5-47F7-B6FC-6644377AFA1E}"/>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22CBF17-02A8-4693-A813-BBB876AC09FE}"/>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526E482-A0F8-4489-A695-83FCF7BF2CED}"/>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449549B-223A-4C64-9276-64B4990D3CD0}"/>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B9E53562-BBA3-4292-B46A-AE26DFC68960}"/>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2F09D72-57D0-45A2-93A7-282F38D447B0}"/>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FD8C764-DAAA-4CF6-8D30-EB0EC6FB4883}"/>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0D3826F-7EDC-457B-BB39-D61B93BC8C2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921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1000"/>
                                        <p:tgtEl>
                                          <p:spTgt spid="2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Applications</a:t>
            </a:r>
          </a:p>
        </p:txBody>
      </p:sp>
      <p:pic>
        <p:nvPicPr>
          <p:cNvPr id="4" name="Picture 3">
            <a:extLst>
              <a:ext uri="{FF2B5EF4-FFF2-40B4-BE49-F238E27FC236}">
                <a16:creationId xmlns:a16="http://schemas.microsoft.com/office/drawing/2014/main" id="{00DEB280-8C5E-432F-95A6-8AE16526A115}"/>
              </a:ext>
            </a:extLst>
          </p:cNvPr>
          <p:cNvPicPr>
            <a:picLocks noChangeAspect="1"/>
          </p:cNvPicPr>
          <p:nvPr/>
        </p:nvPicPr>
        <p:blipFill>
          <a:blip r:embed="rId2"/>
          <a:stretch>
            <a:fillRect/>
          </a:stretch>
        </p:blipFill>
        <p:spPr>
          <a:xfrm>
            <a:off x="159582" y="1499784"/>
            <a:ext cx="11971855" cy="4684040"/>
          </a:xfrm>
          <a:prstGeom prst="rect">
            <a:avLst/>
          </a:prstGeom>
        </p:spPr>
      </p:pic>
    </p:spTree>
    <p:extLst>
      <p:ext uri="{BB962C8B-B14F-4D97-AF65-F5344CB8AC3E}">
        <p14:creationId xmlns:p14="http://schemas.microsoft.com/office/powerpoint/2010/main" val="403900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7429141" y="2837279"/>
            <a:ext cx="4301769" cy="1015663"/>
          </a:xfrm>
          <a:prstGeom prst="rect">
            <a:avLst/>
          </a:prstGeom>
          <a:noFill/>
        </p:spPr>
        <p:txBody>
          <a:bodyPr wrap="square" rtlCol="0" anchor="ctr">
            <a:spAutoFit/>
          </a:bodyPr>
          <a:lstStyle/>
          <a:p>
            <a:r>
              <a:rPr lang="en-US" sz="6000" dirty="0">
                <a:solidFill>
                  <a:srgbClr val="002060"/>
                </a:solidFill>
              </a:rPr>
              <a:t>Why?</a:t>
            </a:r>
            <a:endParaRPr lang="en-US" sz="6000" dirty="0">
              <a:solidFill>
                <a:srgbClr val="F77660"/>
              </a:solidFill>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2342371" y="1864563"/>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659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AI-Driven Enterprise</a:t>
            </a:r>
          </a:p>
        </p:txBody>
      </p:sp>
      <p:grpSp>
        <p:nvGrpSpPr>
          <p:cNvPr id="7" name="Group 6">
            <a:extLst>
              <a:ext uri="{FF2B5EF4-FFF2-40B4-BE49-F238E27FC236}">
                <a16:creationId xmlns:a16="http://schemas.microsoft.com/office/drawing/2014/main" id="{0EB7B5E3-33C9-4E69-9390-2331B9AE0634}"/>
              </a:ext>
            </a:extLst>
          </p:cNvPr>
          <p:cNvGrpSpPr/>
          <p:nvPr/>
        </p:nvGrpSpPr>
        <p:grpSpPr>
          <a:xfrm>
            <a:off x="3741176" y="1763795"/>
            <a:ext cx="4709648" cy="3723835"/>
            <a:chOff x="2228055" y="1971102"/>
            <a:chExt cx="4575969" cy="3618138"/>
          </a:xfrm>
        </p:grpSpPr>
        <p:sp>
          <p:nvSpPr>
            <p:cNvPr id="8" name="Freeform 18">
              <a:extLst>
                <a:ext uri="{FF2B5EF4-FFF2-40B4-BE49-F238E27FC236}">
                  <a16:creationId xmlns:a16="http://schemas.microsoft.com/office/drawing/2014/main" id="{DA0DBBB8-DD92-4580-A208-DD68C4544755}"/>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9" name="Group 8">
              <a:extLst>
                <a:ext uri="{FF2B5EF4-FFF2-40B4-BE49-F238E27FC236}">
                  <a16:creationId xmlns:a16="http://schemas.microsoft.com/office/drawing/2014/main" id="{0F69E5FD-D094-4B6A-999B-00398C8D0896}"/>
                </a:ext>
              </a:extLst>
            </p:cNvPr>
            <p:cNvGrpSpPr/>
            <p:nvPr/>
          </p:nvGrpSpPr>
          <p:grpSpPr>
            <a:xfrm>
              <a:off x="4023554" y="4019367"/>
              <a:ext cx="1008112" cy="734938"/>
              <a:chOff x="3509379" y="4293096"/>
              <a:chExt cx="1008112" cy="734938"/>
            </a:xfrm>
          </p:grpSpPr>
          <p:sp>
            <p:nvSpPr>
              <p:cNvPr id="11" name="Rounded Rectangle 10">
                <a:extLst>
                  <a:ext uri="{FF2B5EF4-FFF2-40B4-BE49-F238E27FC236}">
                    <a16:creationId xmlns:a16="http://schemas.microsoft.com/office/drawing/2014/main" id="{E326A14A-DD08-4F55-ABB6-731A2E2004DD}"/>
                  </a:ext>
                </a:extLst>
              </p:cNvPr>
              <p:cNvSpPr/>
              <p:nvPr/>
            </p:nvSpPr>
            <p:spPr>
              <a:xfrm>
                <a:off x="3509379" y="4293096"/>
                <a:ext cx="1008112"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ounded Rectangle 13">
                <a:extLst>
                  <a:ext uri="{FF2B5EF4-FFF2-40B4-BE49-F238E27FC236}">
                    <a16:creationId xmlns:a16="http://schemas.microsoft.com/office/drawing/2014/main" id="{C28AC9A2-DF1B-4082-8328-74172DCC6BFB}"/>
                  </a:ext>
                </a:extLst>
              </p:cNvPr>
              <p:cNvSpPr/>
              <p:nvPr/>
            </p:nvSpPr>
            <p:spPr>
              <a:xfrm>
                <a:off x="3581435" y="4537695"/>
                <a:ext cx="864000"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Chord 12">
                <a:extLst>
                  <a:ext uri="{FF2B5EF4-FFF2-40B4-BE49-F238E27FC236}">
                    <a16:creationId xmlns:a16="http://schemas.microsoft.com/office/drawing/2014/main" id="{EEBDAF65-D005-4628-B73C-BEF24DA7C4BA}"/>
                  </a:ext>
                </a:extLst>
              </p:cNvPr>
              <p:cNvSpPr/>
              <p:nvPr/>
            </p:nvSpPr>
            <p:spPr>
              <a:xfrm>
                <a:off x="3766973" y="4535109"/>
                <a:ext cx="492925" cy="492925"/>
              </a:xfrm>
              <a:prstGeom prst="chord">
                <a:avLst>
                  <a:gd name="adj1" fmla="val 21471232"/>
                  <a:gd name="adj2" fmla="val 10878117"/>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0" name="Freeform 18">
              <a:extLst>
                <a:ext uri="{FF2B5EF4-FFF2-40B4-BE49-F238E27FC236}">
                  <a16:creationId xmlns:a16="http://schemas.microsoft.com/office/drawing/2014/main" id="{052B71F2-2BC9-40E2-A822-10EA24E067DB}"/>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4" name="Group 13">
            <a:extLst>
              <a:ext uri="{FF2B5EF4-FFF2-40B4-BE49-F238E27FC236}">
                <a16:creationId xmlns:a16="http://schemas.microsoft.com/office/drawing/2014/main" id="{F7362795-F167-4A95-BE4F-1524CBCD69F3}"/>
              </a:ext>
            </a:extLst>
          </p:cNvPr>
          <p:cNvGrpSpPr/>
          <p:nvPr/>
        </p:nvGrpSpPr>
        <p:grpSpPr>
          <a:xfrm>
            <a:off x="8743953" y="2081546"/>
            <a:ext cx="2654101" cy="1318154"/>
            <a:chOff x="-475010" y="1037235"/>
            <a:chExt cx="4241713" cy="1318154"/>
          </a:xfrm>
        </p:grpSpPr>
        <p:sp>
          <p:nvSpPr>
            <p:cNvPr id="15" name="TextBox 14">
              <a:extLst>
                <a:ext uri="{FF2B5EF4-FFF2-40B4-BE49-F238E27FC236}">
                  <a16:creationId xmlns:a16="http://schemas.microsoft.com/office/drawing/2014/main" id="{831CB395-5D12-46DC-B5EC-0543247D8508}"/>
                </a:ext>
              </a:extLst>
            </p:cNvPr>
            <p:cNvSpPr txBox="1"/>
            <p:nvPr/>
          </p:nvSpPr>
          <p:spPr>
            <a:xfrm>
              <a:off x="-475010" y="1037235"/>
              <a:ext cx="4241713"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Growth</a:t>
              </a:r>
              <a:endParaRPr lang="ko-KR" altLang="en-US" sz="2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767CFD34-F877-4C44-8F38-D2A95BC5D024}"/>
                </a:ext>
              </a:extLst>
            </p:cNvPr>
            <p:cNvSpPr txBox="1"/>
            <p:nvPr/>
          </p:nvSpPr>
          <p:spPr>
            <a:xfrm>
              <a:off x="-475010" y="1339726"/>
              <a:ext cx="4226291" cy="1015663"/>
            </a:xfrm>
            <a:prstGeom prst="rect">
              <a:avLst/>
            </a:prstGeom>
            <a:noFill/>
          </p:spPr>
          <p:txBody>
            <a:bodyPr wrap="square" rtlCol="0">
              <a:spAutoFit/>
            </a:bodyPr>
            <a:lstStyle/>
            <a:p>
              <a:pPr algn="ctr"/>
              <a:r>
                <a:rPr lang="en-US" altLang="ko-KR" sz="2000" dirty="0">
                  <a:solidFill>
                    <a:schemeClr val="tx1">
                      <a:lumMod val="75000"/>
                      <a:lumOff val="25000"/>
                    </a:schemeClr>
                  </a:solidFill>
                  <a:cs typeface="Arial" pitchFamily="34" charset="0"/>
                </a:rPr>
                <a:t>Eliminating complexity increases agility</a:t>
              </a:r>
            </a:p>
          </p:txBody>
        </p:sp>
      </p:grpSp>
      <p:sp>
        <p:nvSpPr>
          <p:cNvPr id="17" name="Oval 16">
            <a:extLst>
              <a:ext uri="{FF2B5EF4-FFF2-40B4-BE49-F238E27FC236}">
                <a16:creationId xmlns:a16="http://schemas.microsoft.com/office/drawing/2014/main" id="{9DAD4691-68DA-41F3-A1FE-ADA247B37ED3}"/>
              </a:ext>
            </a:extLst>
          </p:cNvPr>
          <p:cNvSpPr/>
          <p:nvPr/>
        </p:nvSpPr>
        <p:spPr>
          <a:xfrm>
            <a:off x="9787903" y="1572327"/>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19" name="Group 18">
            <a:extLst>
              <a:ext uri="{FF2B5EF4-FFF2-40B4-BE49-F238E27FC236}">
                <a16:creationId xmlns:a16="http://schemas.microsoft.com/office/drawing/2014/main" id="{8828A823-C74D-4C7D-AA99-8BCF7514F82D}"/>
              </a:ext>
            </a:extLst>
          </p:cNvPr>
          <p:cNvGrpSpPr/>
          <p:nvPr/>
        </p:nvGrpSpPr>
        <p:grpSpPr>
          <a:xfrm>
            <a:off x="8743953" y="4610357"/>
            <a:ext cx="2654101" cy="1933707"/>
            <a:chOff x="-475010" y="1037235"/>
            <a:chExt cx="4241713" cy="1933707"/>
          </a:xfrm>
        </p:grpSpPr>
        <p:sp>
          <p:nvSpPr>
            <p:cNvPr id="20" name="TextBox 19">
              <a:extLst>
                <a:ext uri="{FF2B5EF4-FFF2-40B4-BE49-F238E27FC236}">
                  <a16:creationId xmlns:a16="http://schemas.microsoft.com/office/drawing/2014/main" id="{82879308-DFA5-4B13-A6B5-91E11A8CE9C4}"/>
                </a:ext>
              </a:extLst>
            </p:cNvPr>
            <p:cNvSpPr txBox="1"/>
            <p:nvPr/>
          </p:nvSpPr>
          <p:spPr>
            <a:xfrm>
              <a:off x="-475010" y="1037235"/>
              <a:ext cx="4241713" cy="461665"/>
            </a:xfrm>
            <a:prstGeom prst="rect">
              <a:avLst/>
            </a:prstGeom>
            <a:noFill/>
          </p:spPr>
          <p:txBody>
            <a:bodyPr wrap="square" rtlCol="0" anchor="ctr">
              <a:spAutoFit/>
            </a:bodyPr>
            <a:lstStyle/>
            <a:p>
              <a:pPr algn="ctr"/>
              <a:r>
                <a:rPr lang="en-US" altLang="ko-KR" sz="2400" b="1" dirty="0">
                  <a:solidFill>
                    <a:srgbClr val="404040"/>
                  </a:solidFill>
                  <a:cs typeface="Arial" pitchFamily="34" charset="0"/>
                </a:rPr>
                <a:t>Relevance</a:t>
              </a:r>
              <a:endParaRPr lang="ko-KR" altLang="en-US" sz="2400" b="1" dirty="0">
                <a:solidFill>
                  <a:srgbClr val="404040"/>
                </a:solidFill>
                <a:cs typeface="Arial" pitchFamily="34" charset="0"/>
              </a:endParaRPr>
            </a:p>
          </p:txBody>
        </p:sp>
        <p:sp>
          <p:nvSpPr>
            <p:cNvPr id="21" name="TextBox 20">
              <a:extLst>
                <a:ext uri="{FF2B5EF4-FFF2-40B4-BE49-F238E27FC236}">
                  <a16:creationId xmlns:a16="http://schemas.microsoft.com/office/drawing/2014/main" id="{6854C389-0AB8-4177-B712-76B4A1020A2D}"/>
                </a:ext>
              </a:extLst>
            </p:cNvPr>
            <p:cNvSpPr txBox="1"/>
            <p:nvPr/>
          </p:nvSpPr>
          <p:spPr>
            <a:xfrm>
              <a:off x="-475010" y="1339726"/>
              <a:ext cx="4226291" cy="1631216"/>
            </a:xfrm>
            <a:prstGeom prst="rect">
              <a:avLst/>
            </a:prstGeom>
            <a:noFill/>
          </p:spPr>
          <p:txBody>
            <a:bodyPr wrap="square" rtlCol="0">
              <a:spAutoFit/>
            </a:bodyPr>
            <a:lstStyle/>
            <a:p>
              <a:pPr algn="ctr"/>
              <a:r>
                <a:rPr lang="en-US" altLang="ko-KR" sz="2000" dirty="0">
                  <a:solidFill>
                    <a:schemeClr val="tx1">
                      <a:lumMod val="75000"/>
                      <a:lumOff val="25000"/>
                    </a:schemeClr>
                  </a:solidFill>
                  <a:cs typeface="Arial" pitchFamily="34" charset="0"/>
                </a:rPr>
                <a:t>Constant analytics improves customer service through relevant customer dialogs</a:t>
              </a:r>
            </a:p>
          </p:txBody>
        </p:sp>
      </p:grpSp>
      <p:sp>
        <p:nvSpPr>
          <p:cNvPr id="22" name="Oval 21">
            <a:extLst>
              <a:ext uri="{FF2B5EF4-FFF2-40B4-BE49-F238E27FC236}">
                <a16:creationId xmlns:a16="http://schemas.microsoft.com/office/drawing/2014/main" id="{1E93BAC0-BED0-45BC-AD14-7756C2FFB3A5}"/>
              </a:ext>
            </a:extLst>
          </p:cNvPr>
          <p:cNvSpPr/>
          <p:nvPr/>
        </p:nvSpPr>
        <p:spPr>
          <a:xfrm>
            <a:off x="9787903" y="4101138"/>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23" name="Group 22">
            <a:extLst>
              <a:ext uri="{FF2B5EF4-FFF2-40B4-BE49-F238E27FC236}">
                <a16:creationId xmlns:a16="http://schemas.microsoft.com/office/drawing/2014/main" id="{27DCD6BF-8808-42D1-9834-EACF82CE12C9}"/>
              </a:ext>
            </a:extLst>
          </p:cNvPr>
          <p:cNvGrpSpPr/>
          <p:nvPr/>
        </p:nvGrpSpPr>
        <p:grpSpPr>
          <a:xfrm>
            <a:off x="840558" y="2090438"/>
            <a:ext cx="2654101" cy="1625930"/>
            <a:chOff x="-475010" y="1037235"/>
            <a:chExt cx="4241713" cy="1625930"/>
          </a:xfrm>
        </p:grpSpPr>
        <p:sp>
          <p:nvSpPr>
            <p:cNvPr id="24" name="TextBox 23">
              <a:extLst>
                <a:ext uri="{FF2B5EF4-FFF2-40B4-BE49-F238E27FC236}">
                  <a16:creationId xmlns:a16="http://schemas.microsoft.com/office/drawing/2014/main" id="{E7DB14BF-1B9C-42AA-A045-0BB11D84895C}"/>
                </a:ext>
              </a:extLst>
            </p:cNvPr>
            <p:cNvSpPr txBox="1"/>
            <p:nvPr/>
          </p:nvSpPr>
          <p:spPr>
            <a:xfrm>
              <a:off x="-475010" y="1037235"/>
              <a:ext cx="4241713"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Simplicity</a:t>
              </a:r>
              <a:endParaRPr lang="ko-KR" altLang="en-US" sz="2400" b="1"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DD0A9DF2-0339-4522-82E7-40793436B178}"/>
                </a:ext>
              </a:extLst>
            </p:cNvPr>
            <p:cNvSpPr txBox="1"/>
            <p:nvPr/>
          </p:nvSpPr>
          <p:spPr>
            <a:xfrm>
              <a:off x="-475010" y="1339726"/>
              <a:ext cx="4226291" cy="1323439"/>
            </a:xfrm>
            <a:prstGeom prst="rect">
              <a:avLst/>
            </a:prstGeom>
            <a:noFill/>
          </p:spPr>
          <p:txBody>
            <a:bodyPr wrap="square" rtlCol="0">
              <a:spAutoFit/>
            </a:bodyPr>
            <a:lstStyle/>
            <a:p>
              <a:pPr algn="ctr"/>
              <a:r>
                <a:rPr lang="en-US" altLang="ko-KR" sz="2000" dirty="0">
                  <a:solidFill>
                    <a:schemeClr val="tx1">
                      <a:lumMod val="75000"/>
                      <a:lumOff val="25000"/>
                    </a:schemeClr>
                  </a:solidFill>
                  <a:cs typeface="Arial" pitchFamily="34" charset="0"/>
                </a:rPr>
                <a:t>Rapid, automated decision-making, simplifies business process execution</a:t>
              </a:r>
            </a:p>
          </p:txBody>
        </p:sp>
      </p:grpSp>
      <p:sp>
        <p:nvSpPr>
          <p:cNvPr id="26" name="Oval 25">
            <a:extLst>
              <a:ext uri="{FF2B5EF4-FFF2-40B4-BE49-F238E27FC236}">
                <a16:creationId xmlns:a16="http://schemas.microsoft.com/office/drawing/2014/main" id="{7D65E36A-9564-47F1-B0E4-EEA3CCDE87DF}"/>
              </a:ext>
            </a:extLst>
          </p:cNvPr>
          <p:cNvSpPr/>
          <p:nvPr/>
        </p:nvSpPr>
        <p:spPr>
          <a:xfrm>
            <a:off x="1884509" y="1581219"/>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27" name="Group 26">
            <a:extLst>
              <a:ext uri="{FF2B5EF4-FFF2-40B4-BE49-F238E27FC236}">
                <a16:creationId xmlns:a16="http://schemas.microsoft.com/office/drawing/2014/main" id="{DB0B858F-7072-4CB2-BC93-76DFF5D7B222}"/>
              </a:ext>
            </a:extLst>
          </p:cNvPr>
          <p:cNvGrpSpPr/>
          <p:nvPr/>
        </p:nvGrpSpPr>
        <p:grpSpPr>
          <a:xfrm>
            <a:off x="840558" y="4619250"/>
            <a:ext cx="2654101" cy="1625930"/>
            <a:chOff x="-475010" y="1037235"/>
            <a:chExt cx="4241713" cy="1625930"/>
          </a:xfrm>
        </p:grpSpPr>
        <p:sp>
          <p:nvSpPr>
            <p:cNvPr id="28" name="TextBox 27">
              <a:extLst>
                <a:ext uri="{FF2B5EF4-FFF2-40B4-BE49-F238E27FC236}">
                  <a16:creationId xmlns:a16="http://schemas.microsoft.com/office/drawing/2014/main" id="{C3DACE0D-FE8A-421B-BB9A-4AD9300D0FCE}"/>
                </a:ext>
              </a:extLst>
            </p:cNvPr>
            <p:cNvSpPr txBox="1"/>
            <p:nvPr/>
          </p:nvSpPr>
          <p:spPr>
            <a:xfrm>
              <a:off x="-475010" y="1037235"/>
              <a:ext cx="4241713"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Accuracy</a:t>
              </a:r>
              <a:endParaRPr lang="ko-KR" altLang="en-US" sz="24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B698BF50-AC10-48AC-A665-9EEFCCC12C5B}"/>
                </a:ext>
              </a:extLst>
            </p:cNvPr>
            <p:cNvSpPr txBox="1"/>
            <p:nvPr/>
          </p:nvSpPr>
          <p:spPr>
            <a:xfrm>
              <a:off x="-475010" y="1339726"/>
              <a:ext cx="4226291" cy="1323439"/>
            </a:xfrm>
            <a:prstGeom prst="rect">
              <a:avLst/>
            </a:prstGeom>
            <a:noFill/>
          </p:spPr>
          <p:txBody>
            <a:bodyPr wrap="square" rtlCol="0">
              <a:spAutoFit/>
            </a:bodyPr>
            <a:lstStyle/>
            <a:p>
              <a:pPr algn="ctr"/>
              <a:r>
                <a:rPr lang="en-US" altLang="ko-KR" sz="2000" dirty="0">
                  <a:solidFill>
                    <a:schemeClr val="tx1">
                      <a:lumMod val="75000"/>
                      <a:lumOff val="25000"/>
                    </a:schemeClr>
                  </a:solidFill>
                  <a:cs typeface="Arial" pitchFamily="34" charset="0"/>
                </a:rPr>
                <a:t>Decisions based on data not intuition. Human bias and risk are eliminated</a:t>
              </a:r>
            </a:p>
          </p:txBody>
        </p:sp>
      </p:grpSp>
      <p:sp>
        <p:nvSpPr>
          <p:cNvPr id="30" name="Oval 29">
            <a:extLst>
              <a:ext uri="{FF2B5EF4-FFF2-40B4-BE49-F238E27FC236}">
                <a16:creationId xmlns:a16="http://schemas.microsoft.com/office/drawing/2014/main" id="{D5594352-1A61-4467-B133-68ADCE51A25F}"/>
              </a:ext>
            </a:extLst>
          </p:cNvPr>
          <p:cNvSpPr/>
          <p:nvPr/>
        </p:nvSpPr>
        <p:spPr>
          <a:xfrm>
            <a:off x="1884509" y="4110031"/>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sp>
        <p:nvSpPr>
          <p:cNvPr id="31" name="Oval 21">
            <a:extLst>
              <a:ext uri="{FF2B5EF4-FFF2-40B4-BE49-F238E27FC236}">
                <a16:creationId xmlns:a16="http://schemas.microsoft.com/office/drawing/2014/main" id="{5F8D07C9-6ED2-4756-B07F-35DC62BFEC80}"/>
              </a:ext>
            </a:extLst>
          </p:cNvPr>
          <p:cNvSpPr/>
          <p:nvPr/>
        </p:nvSpPr>
        <p:spPr>
          <a:xfrm rot="20700000">
            <a:off x="1998970" y="4236437"/>
            <a:ext cx="337277" cy="295599"/>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Pie 2">
            <a:extLst>
              <a:ext uri="{FF2B5EF4-FFF2-40B4-BE49-F238E27FC236}">
                <a16:creationId xmlns:a16="http://schemas.microsoft.com/office/drawing/2014/main" id="{C0334CE6-8E9B-4284-9B27-B21C1F58F1BA}"/>
              </a:ext>
            </a:extLst>
          </p:cNvPr>
          <p:cNvSpPr/>
          <p:nvPr/>
        </p:nvSpPr>
        <p:spPr>
          <a:xfrm>
            <a:off x="9901560" y="4217631"/>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33" name="Donut 15">
            <a:extLst>
              <a:ext uri="{FF2B5EF4-FFF2-40B4-BE49-F238E27FC236}">
                <a16:creationId xmlns:a16="http://schemas.microsoft.com/office/drawing/2014/main" id="{3553681E-47D1-468E-9108-E2E94FD99F3C}"/>
              </a:ext>
            </a:extLst>
          </p:cNvPr>
          <p:cNvSpPr/>
          <p:nvPr/>
        </p:nvSpPr>
        <p:spPr>
          <a:xfrm>
            <a:off x="1987532" y="1671788"/>
            <a:ext cx="360149" cy="3576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nvGrpSpPr>
          <p:cNvPr id="34" name="Graphic 33">
            <a:extLst>
              <a:ext uri="{FF2B5EF4-FFF2-40B4-BE49-F238E27FC236}">
                <a16:creationId xmlns:a16="http://schemas.microsoft.com/office/drawing/2014/main" id="{512CA8F3-4582-40D9-895C-966F7713CC35}"/>
              </a:ext>
            </a:extLst>
          </p:cNvPr>
          <p:cNvGrpSpPr/>
          <p:nvPr/>
        </p:nvGrpSpPr>
        <p:grpSpPr>
          <a:xfrm>
            <a:off x="5408431" y="2377728"/>
            <a:ext cx="1373029" cy="1269683"/>
            <a:chOff x="7424910" y="2405641"/>
            <a:chExt cx="1771650" cy="1638300"/>
          </a:xfrm>
          <a:solidFill>
            <a:schemeClr val="accent4"/>
          </a:solidFill>
        </p:grpSpPr>
        <p:sp>
          <p:nvSpPr>
            <p:cNvPr id="35" name="Freeform: Shape 34">
              <a:extLst>
                <a:ext uri="{FF2B5EF4-FFF2-40B4-BE49-F238E27FC236}">
                  <a16:creationId xmlns:a16="http://schemas.microsoft.com/office/drawing/2014/main" id="{938B03DB-3E40-47D5-900A-826150BBDD87}"/>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8390FEB-C588-44F6-9FC9-C268FA3954C5}"/>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sp>
        <p:nvSpPr>
          <p:cNvPr id="37" name="Pie 2">
            <a:extLst>
              <a:ext uri="{FF2B5EF4-FFF2-40B4-BE49-F238E27FC236}">
                <a16:creationId xmlns:a16="http://schemas.microsoft.com/office/drawing/2014/main" id="{243E0654-392D-4078-8D8D-9A32F21A28B2}"/>
              </a:ext>
            </a:extLst>
          </p:cNvPr>
          <p:cNvSpPr/>
          <p:nvPr/>
        </p:nvSpPr>
        <p:spPr>
          <a:xfrm>
            <a:off x="9901560" y="1696222"/>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Tree>
    <p:extLst>
      <p:ext uri="{BB962C8B-B14F-4D97-AF65-F5344CB8AC3E}">
        <p14:creationId xmlns:p14="http://schemas.microsoft.com/office/powerpoint/2010/main" val="1914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6" grpId="0" animBg="1"/>
      <p:bldP spid="30" grpId="0" animBg="1"/>
      <p:bldP spid="31" grpId="0" animBg="1"/>
      <p:bldP spid="32" grpId="0" animBg="1"/>
      <p:bldP spid="33" grpId="0" animBg="1"/>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267091" y="2375615"/>
            <a:ext cx="4301769" cy="1938992"/>
          </a:xfrm>
          <a:prstGeom prst="rect">
            <a:avLst/>
          </a:prstGeom>
          <a:noFill/>
        </p:spPr>
        <p:txBody>
          <a:bodyPr wrap="square" rtlCol="0" anchor="ctr">
            <a:spAutoFit/>
          </a:bodyPr>
          <a:lstStyle/>
          <a:p>
            <a:r>
              <a:rPr lang="en-US" sz="6000" dirty="0">
                <a:solidFill>
                  <a:srgbClr val="002060"/>
                </a:solidFill>
              </a:rPr>
              <a:t>Ways of achieving in</a:t>
            </a:r>
            <a:endParaRPr lang="en-US" sz="6000" dirty="0">
              <a:solidFill>
                <a:srgbClr val="F77660"/>
              </a:solidFill>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180321" y="1864563"/>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064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Subsets</a:t>
            </a:r>
          </a:p>
        </p:txBody>
      </p:sp>
      <p:pic>
        <p:nvPicPr>
          <p:cNvPr id="6" name="Picture 5">
            <a:extLst>
              <a:ext uri="{FF2B5EF4-FFF2-40B4-BE49-F238E27FC236}">
                <a16:creationId xmlns:a16="http://schemas.microsoft.com/office/drawing/2014/main" id="{DE9AA83F-3B97-410A-9B1D-271050C36541}"/>
              </a:ext>
            </a:extLst>
          </p:cNvPr>
          <p:cNvPicPr>
            <a:picLocks noChangeAspect="1"/>
          </p:cNvPicPr>
          <p:nvPr/>
        </p:nvPicPr>
        <p:blipFill>
          <a:blip r:embed="rId2"/>
          <a:stretch>
            <a:fillRect/>
          </a:stretch>
        </p:blipFill>
        <p:spPr>
          <a:xfrm>
            <a:off x="870118" y="1236335"/>
            <a:ext cx="10697767" cy="5621665"/>
          </a:xfrm>
          <a:prstGeom prst="rect">
            <a:avLst/>
          </a:prstGeom>
        </p:spPr>
      </p:pic>
      <p:pic>
        <p:nvPicPr>
          <p:cNvPr id="8" name="Picture 7">
            <a:extLst>
              <a:ext uri="{FF2B5EF4-FFF2-40B4-BE49-F238E27FC236}">
                <a16:creationId xmlns:a16="http://schemas.microsoft.com/office/drawing/2014/main" id="{A8205484-CA0A-40D5-9967-4F1D4DE66EDA}"/>
              </a:ext>
            </a:extLst>
          </p:cNvPr>
          <p:cNvPicPr>
            <a:picLocks noChangeAspect="1"/>
          </p:cNvPicPr>
          <p:nvPr/>
        </p:nvPicPr>
        <p:blipFill>
          <a:blip r:embed="rId3"/>
          <a:stretch>
            <a:fillRect/>
          </a:stretch>
        </p:blipFill>
        <p:spPr>
          <a:xfrm>
            <a:off x="3143250" y="1265564"/>
            <a:ext cx="5905500" cy="5592436"/>
          </a:xfrm>
          <a:prstGeom prst="rect">
            <a:avLst/>
          </a:prstGeom>
        </p:spPr>
      </p:pic>
    </p:spTree>
    <p:extLst>
      <p:ext uri="{BB962C8B-B14F-4D97-AF65-F5344CB8AC3E}">
        <p14:creationId xmlns:p14="http://schemas.microsoft.com/office/powerpoint/2010/main" val="383864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8F9EEE-2642-43C0-8A45-0EAC37304EB4}"/>
              </a:ext>
            </a:extLst>
          </p:cNvPr>
          <p:cNvSpPr>
            <a:spLocks noGrp="1"/>
          </p:cNvSpPr>
          <p:nvPr>
            <p:ph type="body" sz="quarter" idx="10"/>
          </p:nvPr>
        </p:nvSpPr>
        <p:spPr/>
        <p:txBody>
          <a:bodyPr/>
          <a:lstStyle/>
          <a:p>
            <a:r>
              <a:rPr lang="en-US" dirty="0"/>
              <a:t>Subsets</a:t>
            </a:r>
          </a:p>
          <a:p>
            <a:endParaRPr lang="en-US" dirty="0"/>
          </a:p>
        </p:txBody>
      </p:sp>
      <p:pic>
        <p:nvPicPr>
          <p:cNvPr id="3" name="Picture 2">
            <a:extLst>
              <a:ext uri="{FF2B5EF4-FFF2-40B4-BE49-F238E27FC236}">
                <a16:creationId xmlns:a16="http://schemas.microsoft.com/office/drawing/2014/main" id="{4C0A24F8-D11F-4D56-9D41-3B0E7629BD41}"/>
              </a:ext>
            </a:extLst>
          </p:cNvPr>
          <p:cNvPicPr>
            <a:picLocks noChangeAspect="1"/>
          </p:cNvPicPr>
          <p:nvPr/>
        </p:nvPicPr>
        <p:blipFill rotWithShape="1">
          <a:blip r:embed="rId2"/>
          <a:srcRect b="6944"/>
          <a:stretch/>
        </p:blipFill>
        <p:spPr>
          <a:xfrm>
            <a:off x="1143000" y="1354781"/>
            <a:ext cx="9658350" cy="5055543"/>
          </a:xfrm>
          <a:prstGeom prst="rect">
            <a:avLst/>
          </a:prstGeom>
        </p:spPr>
      </p:pic>
    </p:spTree>
    <p:extLst>
      <p:ext uri="{BB962C8B-B14F-4D97-AF65-F5344CB8AC3E}">
        <p14:creationId xmlns:p14="http://schemas.microsoft.com/office/powerpoint/2010/main" val="891532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Subsets Period</a:t>
            </a:r>
          </a:p>
        </p:txBody>
      </p:sp>
      <p:pic>
        <p:nvPicPr>
          <p:cNvPr id="7" name="Picture 6">
            <a:extLst>
              <a:ext uri="{FF2B5EF4-FFF2-40B4-BE49-F238E27FC236}">
                <a16:creationId xmlns:a16="http://schemas.microsoft.com/office/drawing/2014/main" id="{58AB5113-C796-4136-8649-FEBFBDAD0357}"/>
              </a:ext>
            </a:extLst>
          </p:cNvPr>
          <p:cNvPicPr>
            <a:picLocks noChangeAspect="1"/>
          </p:cNvPicPr>
          <p:nvPr/>
        </p:nvPicPr>
        <p:blipFill rotWithShape="1">
          <a:blip r:embed="rId2">
            <a:extLst>
              <a:ext uri="{28A0092B-C50C-407E-A947-70E740481C1C}">
                <a14:useLocalDpi xmlns:a14="http://schemas.microsoft.com/office/drawing/2010/main" val="0"/>
              </a:ext>
            </a:extLst>
          </a:blip>
          <a:srcRect t="5511"/>
          <a:stretch/>
        </p:blipFill>
        <p:spPr>
          <a:xfrm>
            <a:off x="823569" y="1272027"/>
            <a:ext cx="10544862" cy="5433993"/>
          </a:xfrm>
          <a:prstGeom prst="rect">
            <a:avLst/>
          </a:prstGeom>
        </p:spPr>
      </p:pic>
    </p:spTree>
    <p:extLst>
      <p:ext uri="{BB962C8B-B14F-4D97-AF65-F5344CB8AC3E}">
        <p14:creationId xmlns:p14="http://schemas.microsoft.com/office/powerpoint/2010/main" val="196137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7E5A47-BE17-4FD7-AAC4-62A9AA95D42E}"/>
              </a:ext>
            </a:extLst>
          </p:cNvPr>
          <p:cNvPicPr>
            <a:picLocks noChangeAspect="1"/>
          </p:cNvPicPr>
          <p:nvPr/>
        </p:nvPicPr>
        <p:blipFill>
          <a:blip r:embed="rId2"/>
          <a:stretch>
            <a:fillRect/>
          </a:stretch>
        </p:blipFill>
        <p:spPr>
          <a:xfrm>
            <a:off x="338217" y="1472339"/>
            <a:ext cx="11558508" cy="5075507"/>
          </a:xfrm>
          <a:prstGeom prst="rect">
            <a:avLst/>
          </a:prstGeom>
        </p:spPr>
      </p:pic>
      <p:pic>
        <p:nvPicPr>
          <p:cNvPr id="4" name="Picture 3">
            <a:extLst>
              <a:ext uri="{FF2B5EF4-FFF2-40B4-BE49-F238E27FC236}">
                <a16:creationId xmlns:a16="http://schemas.microsoft.com/office/drawing/2014/main" id="{F1725D1F-09CD-4079-8569-A635E61AC81A}"/>
              </a:ext>
            </a:extLst>
          </p:cNvPr>
          <p:cNvPicPr>
            <a:picLocks noChangeAspect="1"/>
          </p:cNvPicPr>
          <p:nvPr/>
        </p:nvPicPr>
        <p:blipFill>
          <a:blip r:embed="rId3"/>
          <a:stretch>
            <a:fillRect/>
          </a:stretch>
        </p:blipFill>
        <p:spPr>
          <a:xfrm>
            <a:off x="435673" y="1472338"/>
            <a:ext cx="11119485" cy="5221069"/>
          </a:xfrm>
          <a:prstGeom prst="rect">
            <a:avLst/>
          </a:prstGeom>
        </p:spPr>
      </p:pic>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Machine Learning</a:t>
            </a:r>
          </a:p>
        </p:txBody>
      </p:sp>
      <p:pic>
        <p:nvPicPr>
          <p:cNvPr id="7" name="Picture 6">
            <a:extLst>
              <a:ext uri="{FF2B5EF4-FFF2-40B4-BE49-F238E27FC236}">
                <a16:creationId xmlns:a16="http://schemas.microsoft.com/office/drawing/2014/main" id="{80DB3B9A-DFBC-42A3-A89E-2930A3D6C424}"/>
              </a:ext>
            </a:extLst>
          </p:cNvPr>
          <p:cNvPicPr>
            <a:picLocks noChangeAspect="1"/>
          </p:cNvPicPr>
          <p:nvPr/>
        </p:nvPicPr>
        <p:blipFill>
          <a:blip r:embed="rId4"/>
          <a:stretch>
            <a:fillRect/>
          </a:stretch>
        </p:blipFill>
        <p:spPr>
          <a:xfrm>
            <a:off x="435673" y="1326778"/>
            <a:ext cx="10967085" cy="5191713"/>
          </a:xfrm>
          <a:prstGeom prst="rect">
            <a:avLst/>
          </a:prstGeom>
        </p:spPr>
      </p:pic>
      <p:sp>
        <p:nvSpPr>
          <p:cNvPr id="8" name="Text Placeholder 1">
            <a:extLst>
              <a:ext uri="{FF2B5EF4-FFF2-40B4-BE49-F238E27FC236}">
                <a16:creationId xmlns:a16="http://schemas.microsoft.com/office/drawing/2014/main" id="{92EB75B1-08EC-48ED-9C86-884E168E31FB}"/>
              </a:ext>
            </a:extLst>
          </p:cNvPr>
          <p:cNvSpPr txBox="1">
            <a:spLocks/>
          </p:cNvSpPr>
          <p:nvPr/>
        </p:nvSpPr>
        <p:spPr>
          <a:xfrm>
            <a:off x="2111208" y="344661"/>
            <a:ext cx="9775991" cy="724247"/>
          </a:xfrm>
          <a:prstGeom prst="rect">
            <a:avLst/>
          </a:prstGeom>
        </p:spPr>
        <p:txBody>
          <a:bodyPr anchor="ctr"/>
          <a:lstStyle>
            <a:lvl1pPr marL="0" indent="0" algn="l"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Deep Learning</a:t>
            </a:r>
          </a:p>
        </p:txBody>
      </p:sp>
    </p:spTree>
    <p:extLst>
      <p:ext uri="{BB962C8B-B14F-4D97-AF65-F5344CB8AC3E}">
        <p14:creationId xmlns:p14="http://schemas.microsoft.com/office/powerpoint/2010/main" val="395458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xit" presetSubtype="0" fill="hold" grpId="0" nodeType="withEffect">
                                  <p:stCondLst>
                                    <p:cond delay="0"/>
                                  </p:stCondLst>
                                  <p:childTnLst>
                                    <p:animEffect transition="out" filter="fade">
                                      <p:cBhvr>
                                        <p:cTn id="19" dur="500"/>
                                        <p:tgtEl>
                                          <p:spTgt spid="2">
                                            <p:txEl>
                                              <p:pRg st="0" end="0"/>
                                            </p:txEl>
                                          </p:spTgt>
                                        </p:tgtEl>
                                      </p:cBhvr>
                                    </p:animEffect>
                                    <p:set>
                                      <p:cBhvr>
                                        <p:cTn id="20" dur="1" fill="hold">
                                          <p:stCondLst>
                                            <p:cond delay="499"/>
                                          </p:stCondLst>
                                        </p:cTn>
                                        <p:tgtEl>
                                          <p:spTgt spid="2">
                                            <p:txEl>
                                              <p:pRg st="0" end="0"/>
                                            </p:txEl>
                                          </p:spTgt>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335703" y="2464418"/>
            <a:ext cx="5446295" cy="2171877"/>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So, What Machine Learning is?</a:t>
            </a:r>
            <a:endParaRPr lang="ko-KR" altLang="en-US" sz="6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248933" y="1981869"/>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19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Machine Learning</a:t>
            </a:r>
          </a:p>
        </p:txBody>
      </p:sp>
      <p:sp>
        <p:nvSpPr>
          <p:cNvPr id="4" name="TextBox 3">
            <a:extLst>
              <a:ext uri="{FF2B5EF4-FFF2-40B4-BE49-F238E27FC236}">
                <a16:creationId xmlns:a16="http://schemas.microsoft.com/office/drawing/2014/main" id="{79C4403E-298A-4FFE-8FED-F58E6D512D3C}"/>
              </a:ext>
            </a:extLst>
          </p:cNvPr>
          <p:cNvSpPr txBox="1"/>
          <p:nvPr/>
        </p:nvSpPr>
        <p:spPr>
          <a:xfrm>
            <a:off x="4370522" y="2106302"/>
            <a:ext cx="6690135" cy="4031873"/>
          </a:xfrm>
          <a:prstGeom prst="rect">
            <a:avLst/>
          </a:prstGeom>
          <a:noFill/>
        </p:spPr>
        <p:txBody>
          <a:bodyPr wrap="square" rtlCol="0">
            <a:spAutoFit/>
          </a:bodyPr>
          <a:lstStyle/>
          <a:p>
            <a:pPr algn="just"/>
            <a:r>
              <a:rPr lang="en-US" altLang="ko-KR" sz="3200" b="1" dirty="0">
                <a:solidFill>
                  <a:schemeClr val="tx1">
                    <a:lumMod val="75000"/>
                    <a:lumOff val="25000"/>
                  </a:schemeClr>
                </a:solidFill>
                <a:cs typeface="Arial" pitchFamily="34" charset="0"/>
              </a:rPr>
              <a:t>Learning</a:t>
            </a:r>
            <a:r>
              <a:rPr lang="en-US" altLang="ko-KR" sz="3200" dirty="0">
                <a:solidFill>
                  <a:schemeClr val="tx1">
                    <a:lumMod val="75000"/>
                    <a:lumOff val="25000"/>
                  </a:schemeClr>
                </a:solidFill>
                <a:cs typeface="Arial" pitchFamily="34" charset="0"/>
              </a:rPr>
              <a:t> is any process by which a system </a:t>
            </a:r>
            <a:r>
              <a:rPr lang="en-US" altLang="ko-KR" sz="3200" b="1" dirty="0">
                <a:solidFill>
                  <a:schemeClr val="tx1">
                    <a:lumMod val="75000"/>
                    <a:lumOff val="25000"/>
                  </a:schemeClr>
                </a:solidFill>
                <a:cs typeface="Arial" pitchFamily="34" charset="0"/>
              </a:rPr>
              <a:t>improves performances </a:t>
            </a:r>
            <a:r>
              <a:rPr lang="en-US" altLang="ko-KR" sz="3200" dirty="0">
                <a:solidFill>
                  <a:schemeClr val="tx1">
                    <a:lumMod val="75000"/>
                    <a:lumOff val="25000"/>
                  </a:schemeClr>
                </a:solidFill>
                <a:cs typeface="Arial" pitchFamily="34" charset="0"/>
              </a:rPr>
              <a:t>from </a:t>
            </a:r>
            <a:r>
              <a:rPr lang="en-US" altLang="ko-KR" sz="3200" b="1" dirty="0">
                <a:solidFill>
                  <a:schemeClr val="tx1">
                    <a:lumMod val="75000"/>
                    <a:lumOff val="25000"/>
                  </a:schemeClr>
                </a:solidFill>
                <a:cs typeface="Arial" pitchFamily="34" charset="0"/>
              </a:rPr>
              <a:t>experience</a:t>
            </a:r>
            <a:r>
              <a:rPr lang="en-US" altLang="ko-KR" sz="3200" dirty="0">
                <a:solidFill>
                  <a:schemeClr val="tx1">
                    <a:lumMod val="75000"/>
                    <a:lumOff val="25000"/>
                  </a:schemeClr>
                </a:solidFill>
                <a:cs typeface="Arial" pitchFamily="34" charset="0"/>
              </a:rPr>
              <a:t>.</a:t>
            </a:r>
          </a:p>
          <a:p>
            <a:pPr algn="just"/>
            <a:endParaRPr lang="en-US" altLang="ko-KR" sz="3200" dirty="0">
              <a:solidFill>
                <a:schemeClr val="tx1">
                  <a:lumMod val="75000"/>
                  <a:lumOff val="25000"/>
                </a:schemeClr>
              </a:solidFill>
              <a:cs typeface="Arial" pitchFamily="34" charset="0"/>
            </a:endParaRPr>
          </a:p>
          <a:p>
            <a:pPr algn="just"/>
            <a:r>
              <a:rPr lang="en-US" altLang="ko-KR" sz="3200" dirty="0">
                <a:solidFill>
                  <a:schemeClr val="tx1">
                    <a:lumMod val="75000"/>
                    <a:lumOff val="25000"/>
                  </a:schemeClr>
                </a:solidFill>
                <a:cs typeface="Arial" pitchFamily="34" charset="0"/>
              </a:rPr>
              <a:t>Machine Learning is concerned with computer programs that </a:t>
            </a:r>
            <a:r>
              <a:rPr lang="en-US" altLang="ko-KR" sz="3200" b="1" dirty="0">
                <a:solidFill>
                  <a:schemeClr val="tx1">
                    <a:lumMod val="75000"/>
                    <a:lumOff val="25000"/>
                  </a:schemeClr>
                </a:solidFill>
                <a:cs typeface="Arial" pitchFamily="34" charset="0"/>
              </a:rPr>
              <a:t>automatically improve their performance through experience</a:t>
            </a:r>
          </a:p>
        </p:txBody>
      </p:sp>
      <p:sp>
        <p:nvSpPr>
          <p:cNvPr id="5" name="Freeform: Shape 4">
            <a:extLst>
              <a:ext uri="{FF2B5EF4-FFF2-40B4-BE49-F238E27FC236}">
                <a16:creationId xmlns:a16="http://schemas.microsoft.com/office/drawing/2014/main" id="{03CF1D16-1476-49F7-84AF-A5EA983B8E13}"/>
              </a:ext>
            </a:extLst>
          </p:cNvPr>
          <p:cNvSpPr/>
          <p:nvPr/>
        </p:nvSpPr>
        <p:spPr>
          <a:xfrm>
            <a:off x="3739409" y="1590190"/>
            <a:ext cx="631114" cy="496400"/>
          </a:xfrm>
          <a:custGeom>
            <a:avLst/>
            <a:gdLst/>
            <a:ahLst/>
            <a:cxnLst/>
            <a:rect l="l" t="t" r="r" b="b"/>
            <a:pathLst>
              <a:path w="959899" h="755005">
                <a:moveTo>
                  <a:pt x="891601" y="0"/>
                </a:moveTo>
                <a:lnTo>
                  <a:pt x="959899" y="144047"/>
                </a:lnTo>
                <a:cubicBezTo>
                  <a:pt x="890359" y="167227"/>
                  <a:pt x="840481" y="199513"/>
                  <a:pt x="810264" y="240906"/>
                </a:cubicBezTo>
                <a:cubicBezTo>
                  <a:pt x="780048" y="282299"/>
                  <a:pt x="764111" y="337351"/>
                  <a:pt x="762456" y="406063"/>
                </a:cubicBezTo>
                <a:lnTo>
                  <a:pt x="931338" y="406063"/>
                </a:lnTo>
                <a:lnTo>
                  <a:pt x="931338" y="755005"/>
                </a:lnTo>
                <a:lnTo>
                  <a:pt x="582397" y="755005"/>
                </a:lnTo>
                <a:lnTo>
                  <a:pt x="582397" y="505406"/>
                </a:lnTo>
                <a:cubicBezTo>
                  <a:pt x="582397" y="403580"/>
                  <a:pt x="591296" y="323692"/>
                  <a:pt x="609095" y="265742"/>
                </a:cubicBezTo>
                <a:cubicBezTo>
                  <a:pt x="626894" y="207792"/>
                  <a:pt x="660008" y="155637"/>
                  <a:pt x="708438" y="109277"/>
                </a:cubicBezTo>
                <a:cubicBezTo>
                  <a:pt x="756868" y="62917"/>
                  <a:pt x="817922" y="26491"/>
                  <a:pt x="891601" y="0"/>
                </a:cubicBezTo>
                <a:close/>
                <a:moveTo>
                  <a:pt x="309204" y="0"/>
                </a:moveTo>
                <a:lnTo>
                  <a:pt x="377502" y="144047"/>
                </a:lnTo>
                <a:cubicBezTo>
                  <a:pt x="307962" y="167227"/>
                  <a:pt x="258084" y="199513"/>
                  <a:pt x="227867" y="240906"/>
                </a:cubicBezTo>
                <a:cubicBezTo>
                  <a:pt x="197650" y="282299"/>
                  <a:pt x="181714" y="337351"/>
                  <a:pt x="180059" y="406063"/>
                </a:cubicBezTo>
                <a:lnTo>
                  <a:pt x="348941" y="406063"/>
                </a:lnTo>
                <a:lnTo>
                  <a:pt x="348941" y="755005"/>
                </a:lnTo>
                <a:lnTo>
                  <a:pt x="0" y="755005"/>
                </a:lnTo>
                <a:lnTo>
                  <a:pt x="0" y="505406"/>
                </a:lnTo>
                <a:cubicBezTo>
                  <a:pt x="0" y="404408"/>
                  <a:pt x="8899" y="324726"/>
                  <a:pt x="26698" y="266363"/>
                </a:cubicBezTo>
                <a:cubicBezTo>
                  <a:pt x="44497" y="207999"/>
                  <a:pt x="77404" y="155637"/>
                  <a:pt x="125420" y="109277"/>
                </a:cubicBezTo>
                <a:cubicBezTo>
                  <a:pt x="173436" y="62917"/>
                  <a:pt x="234697" y="26491"/>
                  <a:pt x="3092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75780F26-007A-48A2-9530-5020D97A2257}"/>
              </a:ext>
            </a:extLst>
          </p:cNvPr>
          <p:cNvSpPr/>
          <p:nvPr/>
        </p:nvSpPr>
        <p:spPr>
          <a:xfrm rot="10800000">
            <a:off x="11060657" y="5909687"/>
            <a:ext cx="631114" cy="496400"/>
          </a:xfrm>
          <a:custGeom>
            <a:avLst/>
            <a:gdLst/>
            <a:ahLst/>
            <a:cxnLst/>
            <a:rect l="l" t="t" r="r" b="b"/>
            <a:pathLst>
              <a:path w="959899" h="755005">
                <a:moveTo>
                  <a:pt x="891601" y="0"/>
                </a:moveTo>
                <a:lnTo>
                  <a:pt x="959899" y="144047"/>
                </a:lnTo>
                <a:cubicBezTo>
                  <a:pt x="890359" y="167227"/>
                  <a:pt x="840481" y="199513"/>
                  <a:pt x="810264" y="240906"/>
                </a:cubicBezTo>
                <a:cubicBezTo>
                  <a:pt x="780048" y="282299"/>
                  <a:pt x="764111" y="337351"/>
                  <a:pt x="762456" y="406063"/>
                </a:cubicBezTo>
                <a:lnTo>
                  <a:pt x="931338" y="406063"/>
                </a:lnTo>
                <a:lnTo>
                  <a:pt x="931338" y="755005"/>
                </a:lnTo>
                <a:lnTo>
                  <a:pt x="582397" y="755005"/>
                </a:lnTo>
                <a:lnTo>
                  <a:pt x="582397" y="505406"/>
                </a:lnTo>
                <a:cubicBezTo>
                  <a:pt x="582397" y="403580"/>
                  <a:pt x="591296" y="323692"/>
                  <a:pt x="609095" y="265742"/>
                </a:cubicBezTo>
                <a:cubicBezTo>
                  <a:pt x="626894" y="207792"/>
                  <a:pt x="660008" y="155637"/>
                  <a:pt x="708438" y="109277"/>
                </a:cubicBezTo>
                <a:cubicBezTo>
                  <a:pt x="756868" y="62917"/>
                  <a:pt x="817922" y="26491"/>
                  <a:pt x="891601" y="0"/>
                </a:cubicBezTo>
                <a:close/>
                <a:moveTo>
                  <a:pt x="309204" y="0"/>
                </a:moveTo>
                <a:lnTo>
                  <a:pt x="377502" y="144047"/>
                </a:lnTo>
                <a:cubicBezTo>
                  <a:pt x="307962" y="167227"/>
                  <a:pt x="258084" y="199513"/>
                  <a:pt x="227867" y="240906"/>
                </a:cubicBezTo>
                <a:cubicBezTo>
                  <a:pt x="197650" y="282299"/>
                  <a:pt x="181714" y="337351"/>
                  <a:pt x="180059" y="406063"/>
                </a:cubicBezTo>
                <a:lnTo>
                  <a:pt x="348941" y="406063"/>
                </a:lnTo>
                <a:lnTo>
                  <a:pt x="348941" y="755005"/>
                </a:lnTo>
                <a:lnTo>
                  <a:pt x="0" y="755005"/>
                </a:lnTo>
                <a:lnTo>
                  <a:pt x="0" y="505406"/>
                </a:lnTo>
                <a:cubicBezTo>
                  <a:pt x="0" y="404408"/>
                  <a:pt x="8899" y="324726"/>
                  <a:pt x="26698" y="266363"/>
                </a:cubicBezTo>
                <a:cubicBezTo>
                  <a:pt x="44497" y="207999"/>
                  <a:pt x="77404" y="155637"/>
                  <a:pt x="125420" y="109277"/>
                </a:cubicBezTo>
                <a:cubicBezTo>
                  <a:pt x="173436" y="62917"/>
                  <a:pt x="234697" y="26491"/>
                  <a:pt x="3092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F3F5AB0D-A1EA-4E55-B4C7-AE5F2E3BB3F1}"/>
              </a:ext>
            </a:extLst>
          </p:cNvPr>
          <p:cNvPicPr>
            <a:picLocks noChangeAspect="1"/>
          </p:cNvPicPr>
          <p:nvPr/>
        </p:nvPicPr>
        <p:blipFill>
          <a:blip r:embed="rId3"/>
          <a:stretch>
            <a:fillRect/>
          </a:stretch>
        </p:blipFill>
        <p:spPr>
          <a:xfrm>
            <a:off x="503537" y="1590190"/>
            <a:ext cx="2979984" cy="4461363"/>
          </a:xfrm>
          <a:prstGeom prst="rect">
            <a:avLst/>
          </a:prstGeom>
        </p:spPr>
      </p:pic>
      <p:sp>
        <p:nvSpPr>
          <p:cNvPr id="9" name="Rectangle 8">
            <a:extLst>
              <a:ext uri="{FF2B5EF4-FFF2-40B4-BE49-F238E27FC236}">
                <a16:creationId xmlns:a16="http://schemas.microsoft.com/office/drawing/2014/main" id="{C9AD8E7B-ACA2-4A1B-AF98-411AC9BE4DD8}"/>
              </a:ext>
            </a:extLst>
          </p:cNvPr>
          <p:cNvSpPr/>
          <p:nvPr/>
        </p:nvSpPr>
        <p:spPr>
          <a:xfrm>
            <a:off x="541637" y="6138175"/>
            <a:ext cx="3197771" cy="646331"/>
          </a:xfrm>
          <a:prstGeom prst="rect">
            <a:avLst/>
          </a:prstGeom>
        </p:spPr>
        <p:txBody>
          <a:bodyPr wrap="square">
            <a:spAutoFit/>
          </a:bodyPr>
          <a:lstStyle/>
          <a:p>
            <a:r>
              <a:rPr lang="en-US" b="1" dirty="0">
                <a:solidFill>
                  <a:srgbClr val="222222"/>
                </a:solidFill>
                <a:latin typeface="Arial" panose="020B0604020202020204" pitchFamily="34" charset="0"/>
              </a:rPr>
              <a:t>Herbert Alexander Simon</a:t>
            </a:r>
          </a:p>
          <a:p>
            <a:r>
              <a:rPr lang="en-US" dirty="0">
                <a:solidFill>
                  <a:srgbClr val="222222"/>
                </a:solidFill>
                <a:latin typeface="Arial" panose="020B0604020202020204" pitchFamily="34" charset="0"/>
              </a:rPr>
              <a:t>June 1916 – February 2001</a:t>
            </a:r>
            <a:endParaRPr lang="en-US" dirty="0"/>
          </a:p>
        </p:txBody>
      </p:sp>
    </p:spTree>
    <p:extLst>
      <p:ext uri="{BB962C8B-B14F-4D97-AF65-F5344CB8AC3E}">
        <p14:creationId xmlns:p14="http://schemas.microsoft.com/office/powerpoint/2010/main" val="232911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685545" y="2426949"/>
            <a:ext cx="5446295" cy="2171877"/>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About</a:t>
            </a:r>
          </a:p>
          <a:p>
            <a:pPr>
              <a:lnSpc>
                <a:spcPts val="5400"/>
              </a:lnSpc>
            </a:pPr>
            <a:endParaRPr lang="en-US" altLang="ko-KR" sz="6000" dirty="0">
              <a:solidFill>
                <a:schemeClr val="tx1">
                  <a:lumMod val="75000"/>
                  <a:lumOff val="25000"/>
                </a:schemeClr>
              </a:solidFill>
              <a:cs typeface="Arial" pitchFamily="34" charset="0"/>
            </a:endParaRPr>
          </a:p>
          <a:p>
            <a:pPr>
              <a:lnSpc>
                <a:spcPts val="5400"/>
              </a:lnSpc>
            </a:pPr>
            <a:r>
              <a:rPr lang="en-US" altLang="ko-KR" sz="6000" dirty="0">
                <a:solidFill>
                  <a:schemeClr val="tx1">
                    <a:lumMod val="75000"/>
                    <a:lumOff val="25000"/>
                  </a:schemeClr>
                </a:solidFill>
                <a:cs typeface="Arial" pitchFamily="34" charset="0"/>
              </a:rPr>
              <a:t>Me</a:t>
            </a:r>
            <a:endParaRPr lang="ko-KR" altLang="en-US" sz="6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58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ML Applications</a:t>
            </a:r>
          </a:p>
        </p:txBody>
      </p:sp>
      <p:pic>
        <p:nvPicPr>
          <p:cNvPr id="3" name="Picture 2">
            <a:extLst>
              <a:ext uri="{FF2B5EF4-FFF2-40B4-BE49-F238E27FC236}">
                <a16:creationId xmlns:a16="http://schemas.microsoft.com/office/drawing/2014/main" id="{A1251B07-6D2A-4195-A799-25D328482E03}"/>
              </a:ext>
            </a:extLst>
          </p:cNvPr>
          <p:cNvPicPr>
            <a:picLocks noChangeAspect="1"/>
          </p:cNvPicPr>
          <p:nvPr/>
        </p:nvPicPr>
        <p:blipFill>
          <a:blip r:embed="rId3"/>
          <a:stretch>
            <a:fillRect/>
          </a:stretch>
        </p:blipFill>
        <p:spPr>
          <a:xfrm>
            <a:off x="324979" y="1324757"/>
            <a:ext cx="11175332" cy="4998551"/>
          </a:xfrm>
          <a:prstGeom prst="rect">
            <a:avLst/>
          </a:prstGeom>
        </p:spPr>
      </p:pic>
    </p:spTree>
    <p:extLst>
      <p:ext uri="{BB962C8B-B14F-4D97-AF65-F5344CB8AC3E}">
        <p14:creationId xmlns:p14="http://schemas.microsoft.com/office/powerpoint/2010/main" val="277299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926128" y="2492993"/>
            <a:ext cx="5446295" cy="2171877"/>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What Exactly</a:t>
            </a:r>
          </a:p>
          <a:p>
            <a:pPr>
              <a:lnSpc>
                <a:spcPts val="5400"/>
              </a:lnSpc>
            </a:pPr>
            <a:r>
              <a:rPr lang="en-US" altLang="ko-KR" sz="6000" dirty="0">
                <a:solidFill>
                  <a:schemeClr val="tx1">
                    <a:lumMod val="75000"/>
                    <a:lumOff val="25000"/>
                  </a:schemeClr>
                </a:solidFill>
                <a:cs typeface="Arial" pitchFamily="34" charset="0"/>
              </a:rPr>
              <a:t>Deep Learning is?</a:t>
            </a:r>
            <a:endParaRPr lang="ko-KR" altLang="en-US" sz="6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839358" y="2010444"/>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4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90D8B6-896A-464B-81C6-5FF452A76251}"/>
              </a:ext>
            </a:extLst>
          </p:cNvPr>
          <p:cNvSpPr>
            <a:spLocks noGrp="1"/>
          </p:cNvSpPr>
          <p:nvPr>
            <p:ph type="body" sz="quarter" idx="10"/>
          </p:nvPr>
        </p:nvSpPr>
        <p:spPr/>
        <p:txBody>
          <a:bodyPr/>
          <a:lstStyle/>
          <a:p>
            <a:r>
              <a:rPr lang="en-US" dirty="0"/>
              <a:t>Deep Learning Example</a:t>
            </a:r>
          </a:p>
        </p:txBody>
      </p:sp>
      <p:pic>
        <p:nvPicPr>
          <p:cNvPr id="3" name="DeepLearningExample">
            <a:hlinkClick r:id="" action="ppaction://media"/>
            <a:extLst>
              <a:ext uri="{FF2B5EF4-FFF2-40B4-BE49-F238E27FC236}">
                <a16:creationId xmlns:a16="http://schemas.microsoft.com/office/drawing/2014/main" id="{56185E76-D820-4175-9191-C8611FCA2C18}"/>
              </a:ext>
            </a:extLst>
          </p:cNvPr>
          <p:cNvPicPr>
            <a:picLocks noChangeAspect="1"/>
          </p:cNvPicPr>
          <p:nvPr>
            <a:videoFile r:link="rId1"/>
            <p:extLst>
              <p:ext uri="{DAA4B4D4-6D71-4841-9C94-3DE7FCFB9230}">
                <p14:media xmlns:p14="http://schemas.microsoft.com/office/powerpoint/2010/main" r:embed="rId2">
                  <p14:trim end="49833"/>
                </p14:media>
              </p:ext>
            </p:extLst>
          </p:nvPr>
        </p:nvPicPr>
        <p:blipFill rotWithShape="1">
          <a:blip r:embed="rId4"/>
          <a:srcRect b="8464"/>
          <a:stretch/>
        </p:blipFill>
        <p:spPr>
          <a:xfrm>
            <a:off x="848443" y="1301768"/>
            <a:ext cx="10495113" cy="5403831"/>
          </a:xfrm>
          <a:prstGeom prst="rect">
            <a:avLst/>
          </a:prstGeom>
        </p:spPr>
      </p:pic>
    </p:spTree>
    <p:extLst>
      <p:ext uri="{BB962C8B-B14F-4D97-AF65-F5344CB8AC3E}">
        <p14:creationId xmlns:p14="http://schemas.microsoft.com/office/powerpoint/2010/main" val="411897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endCondLst>
                    <p:cond evt="onNext" delay="0">
                      <p:tgtEl>
                        <p:sldTgt/>
                      </p:tgtEl>
                    </p:cond>
                  </p:end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90D8B6-896A-464B-81C6-5FF452A76251}"/>
              </a:ext>
            </a:extLst>
          </p:cNvPr>
          <p:cNvSpPr>
            <a:spLocks noGrp="1"/>
          </p:cNvSpPr>
          <p:nvPr>
            <p:ph type="body" sz="quarter" idx="10"/>
          </p:nvPr>
        </p:nvSpPr>
        <p:spPr/>
        <p:txBody>
          <a:bodyPr/>
          <a:lstStyle/>
          <a:p>
            <a:r>
              <a:rPr lang="en-US" dirty="0"/>
              <a:t>Deep Learning Example</a:t>
            </a:r>
          </a:p>
        </p:txBody>
      </p:sp>
      <p:pic>
        <p:nvPicPr>
          <p:cNvPr id="4" name="DeepLearningExample">
            <a:hlinkClick r:id="" action="ppaction://media"/>
            <a:extLst>
              <a:ext uri="{FF2B5EF4-FFF2-40B4-BE49-F238E27FC236}">
                <a16:creationId xmlns:a16="http://schemas.microsoft.com/office/drawing/2014/main" id="{FB2FEB64-FBE9-4C82-9945-FA7018FD84A9}"/>
              </a:ext>
            </a:extLst>
          </p:cNvPr>
          <p:cNvPicPr>
            <a:picLocks noChangeAspect="1"/>
          </p:cNvPicPr>
          <p:nvPr>
            <a:videoFile r:link="rId1"/>
            <p:extLst>
              <p:ext uri="{DAA4B4D4-6D71-4841-9C94-3DE7FCFB9230}">
                <p14:media xmlns:p14="http://schemas.microsoft.com/office/powerpoint/2010/main" r:embed="rId2">
                  <p14:trim st="10746"/>
                </p14:media>
              </p:ext>
            </p:extLst>
          </p:nvPr>
        </p:nvPicPr>
        <p:blipFill rotWithShape="1">
          <a:blip r:embed="rId4"/>
          <a:srcRect b="8464"/>
          <a:stretch/>
        </p:blipFill>
        <p:spPr>
          <a:xfrm>
            <a:off x="848443" y="1314685"/>
            <a:ext cx="10495113" cy="5403831"/>
          </a:xfrm>
          <a:prstGeom prst="rect">
            <a:avLst/>
          </a:prstGeom>
        </p:spPr>
      </p:pic>
    </p:spTree>
    <p:extLst>
      <p:ext uri="{BB962C8B-B14F-4D97-AF65-F5344CB8AC3E}">
        <p14:creationId xmlns:p14="http://schemas.microsoft.com/office/powerpoint/2010/main" val="404635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endCondLst>
                    <p:cond evt="onNext" delay="0">
                      <p:tgtEl>
                        <p:sldTgt/>
                      </p:tgtEl>
                    </p:cond>
                  </p:end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54F92-C879-47EF-BE84-C377B4E139C4}"/>
              </a:ext>
            </a:extLst>
          </p:cNvPr>
          <p:cNvPicPr>
            <a:picLocks noChangeAspect="1"/>
          </p:cNvPicPr>
          <p:nvPr/>
        </p:nvPicPr>
        <p:blipFill>
          <a:blip r:embed="rId2"/>
          <a:stretch>
            <a:fillRect/>
          </a:stretch>
        </p:blipFill>
        <p:spPr>
          <a:xfrm>
            <a:off x="509815" y="1508340"/>
            <a:ext cx="11172369" cy="5010151"/>
          </a:xfrm>
          <a:prstGeom prst="rect">
            <a:avLst/>
          </a:prstGeom>
        </p:spPr>
      </p:pic>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Deep Learning</a:t>
            </a:r>
          </a:p>
        </p:txBody>
      </p:sp>
      <p:pic>
        <p:nvPicPr>
          <p:cNvPr id="4" name="Picture 3">
            <a:extLst>
              <a:ext uri="{FF2B5EF4-FFF2-40B4-BE49-F238E27FC236}">
                <a16:creationId xmlns:a16="http://schemas.microsoft.com/office/drawing/2014/main" id="{2FD28D09-6F12-48E8-B279-9B579443FD5C}"/>
              </a:ext>
            </a:extLst>
          </p:cNvPr>
          <p:cNvPicPr>
            <a:picLocks noChangeAspect="1"/>
          </p:cNvPicPr>
          <p:nvPr/>
        </p:nvPicPr>
        <p:blipFill>
          <a:blip r:embed="rId3"/>
          <a:stretch>
            <a:fillRect/>
          </a:stretch>
        </p:blipFill>
        <p:spPr>
          <a:xfrm>
            <a:off x="509815" y="1508339"/>
            <a:ext cx="11172369" cy="5010151"/>
          </a:xfrm>
          <a:prstGeom prst="rect">
            <a:avLst/>
          </a:prstGeom>
        </p:spPr>
      </p:pic>
    </p:spTree>
    <p:extLst>
      <p:ext uri="{BB962C8B-B14F-4D97-AF65-F5344CB8AC3E}">
        <p14:creationId xmlns:p14="http://schemas.microsoft.com/office/powerpoint/2010/main" val="17497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90D8B6-896A-464B-81C6-5FF452A76251}"/>
              </a:ext>
            </a:extLst>
          </p:cNvPr>
          <p:cNvSpPr>
            <a:spLocks noGrp="1"/>
          </p:cNvSpPr>
          <p:nvPr>
            <p:ph type="body" sz="quarter" idx="10"/>
          </p:nvPr>
        </p:nvSpPr>
        <p:spPr/>
        <p:txBody>
          <a:bodyPr/>
          <a:lstStyle/>
          <a:p>
            <a:r>
              <a:rPr lang="en-US" dirty="0"/>
              <a:t>Deep Learning Example</a:t>
            </a:r>
          </a:p>
        </p:txBody>
      </p:sp>
      <p:pic>
        <p:nvPicPr>
          <p:cNvPr id="4" name="Picture 3">
            <a:extLst>
              <a:ext uri="{FF2B5EF4-FFF2-40B4-BE49-F238E27FC236}">
                <a16:creationId xmlns:a16="http://schemas.microsoft.com/office/drawing/2014/main" id="{926C46EF-9776-4729-B0EF-781776D73DAB}"/>
              </a:ext>
            </a:extLst>
          </p:cNvPr>
          <p:cNvPicPr>
            <a:picLocks noChangeAspect="1"/>
          </p:cNvPicPr>
          <p:nvPr/>
        </p:nvPicPr>
        <p:blipFill rotWithShape="1">
          <a:blip r:embed="rId2"/>
          <a:srcRect b="7708"/>
          <a:stretch/>
        </p:blipFill>
        <p:spPr>
          <a:xfrm>
            <a:off x="1172866" y="1567735"/>
            <a:ext cx="9536463" cy="4950756"/>
          </a:xfrm>
          <a:prstGeom prst="rect">
            <a:avLst/>
          </a:prstGeom>
        </p:spPr>
      </p:pic>
      <p:pic>
        <p:nvPicPr>
          <p:cNvPr id="5" name="Picture 4">
            <a:extLst>
              <a:ext uri="{FF2B5EF4-FFF2-40B4-BE49-F238E27FC236}">
                <a16:creationId xmlns:a16="http://schemas.microsoft.com/office/drawing/2014/main" id="{43ABEBE0-992A-4E08-B707-7156C9320BB3}"/>
              </a:ext>
            </a:extLst>
          </p:cNvPr>
          <p:cNvPicPr>
            <a:picLocks noChangeAspect="1"/>
          </p:cNvPicPr>
          <p:nvPr/>
        </p:nvPicPr>
        <p:blipFill rotWithShape="1">
          <a:blip r:embed="rId3"/>
          <a:srcRect b="6920"/>
          <a:stretch/>
        </p:blipFill>
        <p:spPr>
          <a:xfrm>
            <a:off x="1172866" y="1567735"/>
            <a:ext cx="9536463" cy="4950755"/>
          </a:xfrm>
          <a:prstGeom prst="rect">
            <a:avLst/>
          </a:prstGeom>
        </p:spPr>
      </p:pic>
      <p:pic>
        <p:nvPicPr>
          <p:cNvPr id="6" name="Picture 5">
            <a:extLst>
              <a:ext uri="{FF2B5EF4-FFF2-40B4-BE49-F238E27FC236}">
                <a16:creationId xmlns:a16="http://schemas.microsoft.com/office/drawing/2014/main" id="{CDB73002-9BE8-4AE0-927C-C221A8800BD5}"/>
              </a:ext>
            </a:extLst>
          </p:cNvPr>
          <p:cNvPicPr>
            <a:picLocks noChangeAspect="1"/>
          </p:cNvPicPr>
          <p:nvPr/>
        </p:nvPicPr>
        <p:blipFill rotWithShape="1">
          <a:blip r:embed="rId4"/>
          <a:srcRect b="7136"/>
          <a:stretch/>
        </p:blipFill>
        <p:spPr>
          <a:xfrm>
            <a:off x="1172866" y="1567734"/>
            <a:ext cx="9536463" cy="4950754"/>
          </a:xfrm>
          <a:prstGeom prst="rect">
            <a:avLst/>
          </a:prstGeom>
        </p:spPr>
      </p:pic>
      <p:pic>
        <p:nvPicPr>
          <p:cNvPr id="7" name="Picture 6">
            <a:extLst>
              <a:ext uri="{FF2B5EF4-FFF2-40B4-BE49-F238E27FC236}">
                <a16:creationId xmlns:a16="http://schemas.microsoft.com/office/drawing/2014/main" id="{3E8F0449-F65F-4EA7-AB5B-A879FC9A9B4D}"/>
              </a:ext>
            </a:extLst>
          </p:cNvPr>
          <p:cNvPicPr>
            <a:picLocks noChangeAspect="1"/>
          </p:cNvPicPr>
          <p:nvPr/>
        </p:nvPicPr>
        <p:blipFill rotWithShape="1">
          <a:blip r:embed="rId5"/>
          <a:srcRect b="6223"/>
          <a:stretch/>
        </p:blipFill>
        <p:spPr>
          <a:xfrm>
            <a:off x="1172866" y="1567732"/>
            <a:ext cx="9536463" cy="4950754"/>
          </a:xfrm>
          <a:prstGeom prst="rect">
            <a:avLst/>
          </a:prstGeom>
        </p:spPr>
      </p:pic>
    </p:spTree>
    <p:extLst>
      <p:ext uri="{BB962C8B-B14F-4D97-AF65-F5344CB8AC3E}">
        <p14:creationId xmlns:p14="http://schemas.microsoft.com/office/powerpoint/2010/main" val="413631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630978" y="2512043"/>
            <a:ext cx="5446295" cy="2171877"/>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Learning </a:t>
            </a:r>
          </a:p>
          <a:p>
            <a:pPr>
              <a:lnSpc>
                <a:spcPts val="5400"/>
              </a:lnSpc>
            </a:pPr>
            <a:endParaRPr lang="en-US" altLang="ko-KR" sz="6000" dirty="0">
              <a:solidFill>
                <a:schemeClr val="tx1">
                  <a:lumMod val="75000"/>
                  <a:lumOff val="25000"/>
                </a:schemeClr>
              </a:solidFill>
              <a:cs typeface="Arial" pitchFamily="34" charset="0"/>
            </a:endParaRPr>
          </a:p>
          <a:p>
            <a:pPr>
              <a:lnSpc>
                <a:spcPts val="5400"/>
              </a:lnSpc>
            </a:pPr>
            <a:r>
              <a:rPr lang="en-US" altLang="ko-KR" sz="6000" dirty="0">
                <a:solidFill>
                  <a:srgbClr val="F77660"/>
                </a:solidFill>
                <a:cs typeface="Arial" pitchFamily="34" charset="0"/>
              </a:rPr>
              <a:t>Algorithm</a:t>
            </a:r>
            <a:r>
              <a:rPr lang="en-US" altLang="ko-KR" sz="6000" dirty="0">
                <a:solidFill>
                  <a:schemeClr val="tx1">
                    <a:lumMod val="75000"/>
                    <a:lumOff val="25000"/>
                  </a:schemeClr>
                </a:solidFill>
                <a:cs typeface="Arial" pitchFamily="34" charset="0"/>
              </a:rPr>
              <a:t> </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44208" y="2029494"/>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96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Algorithms</a:t>
            </a:r>
          </a:p>
        </p:txBody>
      </p:sp>
      <p:pic>
        <p:nvPicPr>
          <p:cNvPr id="4" name="Picture 3">
            <a:extLst>
              <a:ext uri="{FF2B5EF4-FFF2-40B4-BE49-F238E27FC236}">
                <a16:creationId xmlns:a16="http://schemas.microsoft.com/office/drawing/2014/main" id="{BE77E85C-D043-47B0-BAD2-11FBDD150419}"/>
              </a:ext>
            </a:extLst>
          </p:cNvPr>
          <p:cNvPicPr>
            <a:picLocks noChangeAspect="1"/>
          </p:cNvPicPr>
          <p:nvPr/>
        </p:nvPicPr>
        <p:blipFill rotWithShape="1">
          <a:blip r:embed="rId3"/>
          <a:srcRect t="1747" b="263"/>
          <a:stretch/>
        </p:blipFill>
        <p:spPr>
          <a:xfrm>
            <a:off x="1995228" y="1228164"/>
            <a:ext cx="8215572" cy="5575345"/>
          </a:xfrm>
          <a:prstGeom prst="rect">
            <a:avLst/>
          </a:prstGeom>
        </p:spPr>
      </p:pic>
    </p:spTree>
    <p:extLst>
      <p:ext uri="{BB962C8B-B14F-4D97-AF65-F5344CB8AC3E}">
        <p14:creationId xmlns:p14="http://schemas.microsoft.com/office/powerpoint/2010/main" val="318302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FCF1BE-4A78-425D-B7DA-8E40FCE79C9E}"/>
              </a:ext>
            </a:extLst>
          </p:cNvPr>
          <p:cNvSpPr>
            <a:spLocks noGrp="1"/>
          </p:cNvSpPr>
          <p:nvPr>
            <p:ph type="body" sz="quarter" idx="10"/>
          </p:nvPr>
        </p:nvSpPr>
        <p:spPr/>
        <p:txBody>
          <a:bodyPr/>
          <a:lstStyle/>
          <a:p>
            <a:r>
              <a:rPr lang="en-US" dirty="0"/>
              <a:t>Algorithmic Trade-off</a:t>
            </a:r>
          </a:p>
        </p:txBody>
      </p:sp>
      <p:pic>
        <p:nvPicPr>
          <p:cNvPr id="3" name="Picture 2">
            <a:extLst>
              <a:ext uri="{FF2B5EF4-FFF2-40B4-BE49-F238E27FC236}">
                <a16:creationId xmlns:a16="http://schemas.microsoft.com/office/drawing/2014/main" id="{F2D127EE-8FCD-4089-ABBE-1EE192CC38EE}"/>
              </a:ext>
            </a:extLst>
          </p:cNvPr>
          <p:cNvPicPr>
            <a:picLocks noChangeAspect="1"/>
          </p:cNvPicPr>
          <p:nvPr/>
        </p:nvPicPr>
        <p:blipFill>
          <a:blip r:embed="rId3"/>
          <a:stretch>
            <a:fillRect/>
          </a:stretch>
        </p:blipFill>
        <p:spPr>
          <a:xfrm>
            <a:off x="1326991" y="1241030"/>
            <a:ext cx="9222703" cy="5616970"/>
          </a:xfrm>
          <a:prstGeom prst="rect">
            <a:avLst/>
          </a:prstGeom>
        </p:spPr>
      </p:pic>
    </p:spTree>
    <p:extLst>
      <p:ext uri="{BB962C8B-B14F-4D97-AF65-F5344CB8AC3E}">
        <p14:creationId xmlns:p14="http://schemas.microsoft.com/office/powerpoint/2010/main" val="350198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7011978" y="2435843"/>
            <a:ext cx="5446295" cy="2171877"/>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Basic </a:t>
            </a:r>
          </a:p>
          <a:p>
            <a:pPr>
              <a:lnSpc>
                <a:spcPts val="5400"/>
              </a:lnSpc>
            </a:pPr>
            <a:endParaRPr lang="en-US" altLang="ko-KR" sz="6000" dirty="0">
              <a:solidFill>
                <a:schemeClr val="tx1">
                  <a:lumMod val="75000"/>
                  <a:lumOff val="25000"/>
                </a:schemeClr>
              </a:solidFill>
              <a:cs typeface="Arial" pitchFamily="34" charset="0"/>
            </a:endParaRPr>
          </a:p>
          <a:p>
            <a:pPr>
              <a:lnSpc>
                <a:spcPts val="5400"/>
              </a:lnSpc>
            </a:pPr>
            <a:r>
              <a:rPr lang="en-US" altLang="ko-KR" sz="6000" dirty="0">
                <a:solidFill>
                  <a:schemeClr val="tx1">
                    <a:lumMod val="75000"/>
                    <a:lumOff val="25000"/>
                  </a:schemeClr>
                </a:solidFill>
                <a:cs typeface="Arial" pitchFamily="34" charset="0"/>
              </a:rPr>
              <a:t>Concept</a:t>
            </a:r>
            <a:endParaRPr lang="ko-KR" altLang="en-US" sz="6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925208" y="1953294"/>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9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629303"/>
            <a:ext cx="3433328" cy="769441"/>
          </a:xfrm>
          <a:prstGeom prst="rect">
            <a:avLst/>
          </a:prstGeom>
          <a:noFill/>
        </p:spPr>
        <p:txBody>
          <a:bodyPr wrap="square" rtlCol="0" anchor="ctr">
            <a:spAutoFit/>
          </a:bodyPr>
          <a:lstStyle/>
          <a:p>
            <a:pPr algn="dist"/>
            <a:r>
              <a:rPr lang="en-US" sz="4400" b="1" dirty="0">
                <a:solidFill>
                  <a:schemeClr val="tx1">
                    <a:lumMod val="75000"/>
                    <a:lumOff val="25000"/>
                  </a:schemeClr>
                </a:solidFill>
              </a:rPr>
              <a:t>ZENDI</a:t>
            </a: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325285"/>
            <a:ext cx="3433328" cy="584775"/>
          </a:xfrm>
          <a:prstGeom prst="rect">
            <a:avLst/>
          </a:prstGeom>
          <a:noFill/>
        </p:spPr>
        <p:txBody>
          <a:bodyPr wrap="square" rtlCol="0" anchor="ctr">
            <a:spAutoFit/>
          </a:bodyPr>
          <a:lstStyle/>
          <a:p>
            <a:pPr algn="dist"/>
            <a:r>
              <a:rPr lang="en-US" sz="3200" b="1" dirty="0">
                <a:solidFill>
                  <a:schemeClr val="tx1">
                    <a:lumMod val="75000"/>
                    <a:lumOff val="25000"/>
                  </a:schemeClr>
                </a:solidFill>
              </a:rPr>
              <a:t>IKLIMA</a:t>
            </a:r>
          </a:p>
        </p:txBody>
      </p:sp>
      <p:sp>
        <p:nvSpPr>
          <p:cNvPr id="23" name="TextBox 22">
            <a:extLst>
              <a:ext uri="{FF2B5EF4-FFF2-40B4-BE49-F238E27FC236}">
                <a16:creationId xmlns:a16="http://schemas.microsoft.com/office/drawing/2014/main" id="{90274BAE-95AB-493C-BC1A-80206697520B}"/>
              </a:ext>
            </a:extLst>
          </p:cNvPr>
          <p:cNvSpPr txBox="1"/>
          <p:nvPr/>
        </p:nvSpPr>
        <p:spPr>
          <a:xfrm>
            <a:off x="1001971" y="2252098"/>
            <a:ext cx="3760529" cy="707886"/>
          </a:xfrm>
          <a:prstGeom prst="rect">
            <a:avLst/>
          </a:prstGeom>
          <a:noFill/>
        </p:spPr>
        <p:txBody>
          <a:bodyPr wrap="square" rtlCol="0" anchor="ctr">
            <a:spAutoFit/>
          </a:bodyPr>
          <a:lstStyle/>
          <a:p>
            <a:r>
              <a:rPr lang="en-GB" altLang="ko-KR" sz="2000" b="1" dirty="0">
                <a:solidFill>
                  <a:schemeClr val="tx1">
                    <a:lumMod val="75000"/>
                    <a:lumOff val="25000"/>
                  </a:schemeClr>
                </a:solidFill>
                <a:cs typeface="Arial" pitchFamily="34" charset="0"/>
              </a:rPr>
              <a:t>Data Scientists, System Architect and Development</a:t>
            </a:r>
            <a:endParaRPr lang="ko-KR" altLang="en-US" sz="2000" b="1" dirty="0">
              <a:solidFill>
                <a:schemeClr val="tx1">
                  <a:lumMod val="75000"/>
                  <a:lumOff val="25000"/>
                </a:schemeClr>
              </a:solidFill>
              <a:cs typeface="Arial" pitchFamily="34" charset="0"/>
            </a:endParaRP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993137"/>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1001971" y="3901056"/>
            <a:ext cx="1284029"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ABOUT</a:t>
            </a:r>
            <a:endParaRPr lang="ko-KR" altLang="en-US" b="1" dirty="0">
              <a:solidFill>
                <a:schemeClr val="bg1"/>
              </a:solidFill>
              <a:cs typeface="Arial" pitchFamily="34" charset="0"/>
            </a:endParaRPr>
          </a:p>
        </p:txBody>
      </p:sp>
      <p:sp>
        <p:nvSpPr>
          <p:cNvPr id="29" name="TextBox 28">
            <a:extLst>
              <a:ext uri="{FF2B5EF4-FFF2-40B4-BE49-F238E27FC236}">
                <a16:creationId xmlns:a16="http://schemas.microsoft.com/office/drawing/2014/main" id="{696780D7-95FC-472E-82B8-F83641D1FEB0}"/>
              </a:ext>
            </a:extLst>
          </p:cNvPr>
          <p:cNvSpPr txBox="1"/>
          <p:nvPr/>
        </p:nvSpPr>
        <p:spPr>
          <a:xfrm>
            <a:off x="952728" y="4132333"/>
            <a:ext cx="4463334" cy="1938992"/>
          </a:xfrm>
          <a:prstGeom prst="rect">
            <a:avLst/>
          </a:prstGeom>
          <a:noFill/>
        </p:spPr>
        <p:txBody>
          <a:bodyPr wrap="square" rtlCol="0">
            <a:spAutoFit/>
          </a:bodyPr>
          <a:lstStyle/>
          <a:p>
            <a:pPr algn="just"/>
            <a:endParaRPr lang="en-US" altLang="ko-KR" sz="2000" dirty="0">
              <a:solidFill>
                <a:schemeClr val="tx1">
                  <a:lumMod val="75000"/>
                  <a:lumOff val="25000"/>
                </a:schemeClr>
              </a:solidFill>
              <a:cs typeface="Arial" pitchFamily="34" charset="0"/>
            </a:endParaRPr>
          </a:p>
          <a:p>
            <a:pPr algn="just"/>
            <a:r>
              <a:rPr lang="en-US" altLang="ko-KR" sz="2000" dirty="0">
                <a:solidFill>
                  <a:schemeClr val="tx1">
                    <a:lumMod val="75000"/>
                    <a:lumOff val="25000"/>
                  </a:schemeClr>
                </a:solidFill>
                <a:cs typeface="Arial" pitchFamily="34" charset="0"/>
              </a:rPr>
              <a:t>My interest area are data scientists for data mining, cloud computing, image processing, text processing, </a:t>
            </a:r>
            <a:r>
              <a:rPr lang="en-US" altLang="ko-KR" sz="2000" dirty="0" err="1">
                <a:solidFill>
                  <a:schemeClr val="tx1">
                    <a:lumMod val="75000"/>
                    <a:lumOff val="25000"/>
                  </a:schemeClr>
                </a:solidFill>
                <a:cs typeface="Arial" pitchFamily="34" charset="0"/>
              </a:rPr>
              <a:t>IoTaaS</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CPaaS</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PBaaS</a:t>
            </a:r>
            <a:r>
              <a:rPr lang="en-US" altLang="ko-KR" sz="2000" dirty="0">
                <a:solidFill>
                  <a:schemeClr val="tx1">
                    <a:lumMod val="75000"/>
                    <a:lumOff val="25000"/>
                  </a:schemeClr>
                </a:solidFill>
                <a:cs typeface="Arial" pitchFamily="34" charset="0"/>
              </a:rPr>
              <a:t>, robotic and control system.</a:t>
            </a:r>
          </a:p>
        </p:txBody>
      </p:sp>
      <p:pic>
        <p:nvPicPr>
          <p:cNvPr id="16" name="Picture Placeholder 15">
            <a:extLst>
              <a:ext uri="{FF2B5EF4-FFF2-40B4-BE49-F238E27FC236}">
                <a16:creationId xmlns:a16="http://schemas.microsoft.com/office/drawing/2014/main" id="{F714216C-3477-46B3-9B03-72F70213B2D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6035561" y="342900"/>
            <a:ext cx="5550349" cy="6172200"/>
          </a:xfrm>
        </p:spPr>
      </p:pic>
    </p:spTree>
    <p:extLst>
      <p:ext uri="{BB962C8B-B14F-4D97-AF65-F5344CB8AC3E}">
        <p14:creationId xmlns:p14="http://schemas.microsoft.com/office/powerpoint/2010/main" val="376728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80">
                                          <p:stCondLst>
                                            <p:cond delay="0"/>
                                          </p:stCondLst>
                                        </p:cTn>
                                        <p:tgtEl>
                                          <p:spTgt spid="22"/>
                                        </p:tgtEl>
                                      </p:cBhvr>
                                    </p:animEffect>
                                    <p:anim calcmode="lin" valueType="num">
                                      <p:cBhvr>
                                        <p:cTn id="2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9" dur="26">
                                          <p:stCondLst>
                                            <p:cond delay="650"/>
                                          </p:stCondLst>
                                        </p:cTn>
                                        <p:tgtEl>
                                          <p:spTgt spid="22"/>
                                        </p:tgtEl>
                                      </p:cBhvr>
                                      <p:to x="100000" y="60000"/>
                                    </p:animScale>
                                    <p:animScale>
                                      <p:cBhvr>
                                        <p:cTn id="30" dur="166" decel="50000">
                                          <p:stCondLst>
                                            <p:cond delay="676"/>
                                          </p:stCondLst>
                                        </p:cTn>
                                        <p:tgtEl>
                                          <p:spTgt spid="22"/>
                                        </p:tgtEl>
                                      </p:cBhvr>
                                      <p:to x="100000" y="100000"/>
                                    </p:animScale>
                                    <p:animScale>
                                      <p:cBhvr>
                                        <p:cTn id="31" dur="26">
                                          <p:stCondLst>
                                            <p:cond delay="1312"/>
                                          </p:stCondLst>
                                        </p:cTn>
                                        <p:tgtEl>
                                          <p:spTgt spid="22"/>
                                        </p:tgtEl>
                                      </p:cBhvr>
                                      <p:to x="100000" y="80000"/>
                                    </p:animScale>
                                    <p:animScale>
                                      <p:cBhvr>
                                        <p:cTn id="32" dur="166" decel="50000">
                                          <p:stCondLst>
                                            <p:cond delay="1338"/>
                                          </p:stCondLst>
                                        </p:cTn>
                                        <p:tgtEl>
                                          <p:spTgt spid="22"/>
                                        </p:tgtEl>
                                      </p:cBhvr>
                                      <p:to x="100000" y="100000"/>
                                    </p:animScale>
                                    <p:animScale>
                                      <p:cBhvr>
                                        <p:cTn id="33" dur="26">
                                          <p:stCondLst>
                                            <p:cond delay="1642"/>
                                          </p:stCondLst>
                                        </p:cTn>
                                        <p:tgtEl>
                                          <p:spTgt spid="22"/>
                                        </p:tgtEl>
                                      </p:cBhvr>
                                      <p:to x="100000" y="90000"/>
                                    </p:animScale>
                                    <p:animScale>
                                      <p:cBhvr>
                                        <p:cTn id="34" dur="166" decel="50000">
                                          <p:stCondLst>
                                            <p:cond delay="1668"/>
                                          </p:stCondLst>
                                        </p:cTn>
                                        <p:tgtEl>
                                          <p:spTgt spid="22"/>
                                        </p:tgtEl>
                                      </p:cBhvr>
                                      <p:to x="100000" y="100000"/>
                                    </p:animScale>
                                    <p:animScale>
                                      <p:cBhvr>
                                        <p:cTn id="35" dur="26">
                                          <p:stCondLst>
                                            <p:cond delay="1808"/>
                                          </p:stCondLst>
                                        </p:cTn>
                                        <p:tgtEl>
                                          <p:spTgt spid="22"/>
                                        </p:tgtEl>
                                      </p:cBhvr>
                                      <p:to x="100000" y="95000"/>
                                    </p:animScale>
                                    <p:animScale>
                                      <p:cBhvr>
                                        <p:cTn id="36" dur="166" decel="50000">
                                          <p:stCondLst>
                                            <p:cond delay="1834"/>
                                          </p:stCondLst>
                                        </p:cTn>
                                        <p:tgtEl>
                                          <p:spTgt spid="2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80">
                                          <p:stCondLst>
                                            <p:cond delay="0"/>
                                          </p:stCondLst>
                                        </p:cTn>
                                        <p:tgtEl>
                                          <p:spTgt spid="23"/>
                                        </p:tgtEl>
                                      </p:cBhvr>
                                    </p:animEffect>
                                    <p:anim calcmode="lin" valueType="num">
                                      <p:cBhvr>
                                        <p:cTn id="4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5" dur="26">
                                          <p:stCondLst>
                                            <p:cond delay="650"/>
                                          </p:stCondLst>
                                        </p:cTn>
                                        <p:tgtEl>
                                          <p:spTgt spid="23"/>
                                        </p:tgtEl>
                                      </p:cBhvr>
                                      <p:to x="100000" y="60000"/>
                                    </p:animScale>
                                    <p:animScale>
                                      <p:cBhvr>
                                        <p:cTn id="46" dur="166" decel="50000">
                                          <p:stCondLst>
                                            <p:cond delay="676"/>
                                          </p:stCondLst>
                                        </p:cTn>
                                        <p:tgtEl>
                                          <p:spTgt spid="23"/>
                                        </p:tgtEl>
                                      </p:cBhvr>
                                      <p:to x="100000" y="100000"/>
                                    </p:animScale>
                                    <p:animScale>
                                      <p:cBhvr>
                                        <p:cTn id="47" dur="26">
                                          <p:stCondLst>
                                            <p:cond delay="1312"/>
                                          </p:stCondLst>
                                        </p:cTn>
                                        <p:tgtEl>
                                          <p:spTgt spid="23"/>
                                        </p:tgtEl>
                                      </p:cBhvr>
                                      <p:to x="100000" y="80000"/>
                                    </p:animScale>
                                    <p:animScale>
                                      <p:cBhvr>
                                        <p:cTn id="48" dur="166" decel="50000">
                                          <p:stCondLst>
                                            <p:cond delay="1338"/>
                                          </p:stCondLst>
                                        </p:cTn>
                                        <p:tgtEl>
                                          <p:spTgt spid="23"/>
                                        </p:tgtEl>
                                      </p:cBhvr>
                                      <p:to x="100000" y="100000"/>
                                    </p:animScale>
                                    <p:animScale>
                                      <p:cBhvr>
                                        <p:cTn id="49" dur="26">
                                          <p:stCondLst>
                                            <p:cond delay="1642"/>
                                          </p:stCondLst>
                                        </p:cTn>
                                        <p:tgtEl>
                                          <p:spTgt spid="23"/>
                                        </p:tgtEl>
                                      </p:cBhvr>
                                      <p:to x="100000" y="90000"/>
                                    </p:animScale>
                                    <p:animScale>
                                      <p:cBhvr>
                                        <p:cTn id="50" dur="166" decel="50000">
                                          <p:stCondLst>
                                            <p:cond delay="1668"/>
                                          </p:stCondLst>
                                        </p:cTn>
                                        <p:tgtEl>
                                          <p:spTgt spid="23"/>
                                        </p:tgtEl>
                                      </p:cBhvr>
                                      <p:to x="100000" y="100000"/>
                                    </p:animScale>
                                    <p:animScale>
                                      <p:cBhvr>
                                        <p:cTn id="51" dur="26">
                                          <p:stCondLst>
                                            <p:cond delay="1808"/>
                                          </p:stCondLst>
                                        </p:cTn>
                                        <p:tgtEl>
                                          <p:spTgt spid="23"/>
                                        </p:tgtEl>
                                      </p:cBhvr>
                                      <p:to x="100000" y="95000"/>
                                    </p:animScale>
                                    <p:animScale>
                                      <p:cBhvr>
                                        <p:cTn id="52" dur="166" decel="50000">
                                          <p:stCondLst>
                                            <p:cond delay="1834"/>
                                          </p:stCondLst>
                                        </p:cTn>
                                        <p:tgtEl>
                                          <p:spTgt spid="2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580">
                                          <p:stCondLst>
                                            <p:cond delay="0"/>
                                          </p:stCondLst>
                                        </p:cTn>
                                        <p:tgtEl>
                                          <p:spTgt spid="26"/>
                                        </p:tgtEl>
                                      </p:cBhvr>
                                    </p:animEffect>
                                    <p:anim calcmode="lin" valueType="num">
                                      <p:cBhvr>
                                        <p:cTn id="56"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61" dur="26">
                                          <p:stCondLst>
                                            <p:cond delay="650"/>
                                          </p:stCondLst>
                                        </p:cTn>
                                        <p:tgtEl>
                                          <p:spTgt spid="26"/>
                                        </p:tgtEl>
                                      </p:cBhvr>
                                      <p:to x="100000" y="60000"/>
                                    </p:animScale>
                                    <p:animScale>
                                      <p:cBhvr>
                                        <p:cTn id="62" dur="166" decel="50000">
                                          <p:stCondLst>
                                            <p:cond delay="676"/>
                                          </p:stCondLst>
                                        </p:cTn>
                                        <p:tgtEl>
                                          <p:spTgt spid="26"/>
                                        </p:tgtEl>
                                      </p:cBhvr>
                                      <p:to x="100000" y="100000"/>
                                    </p:animScale>
                                    <p:animScale>
                                      <p:cBhvr>
                                        <p:cTn id="63" dur="26">
                                          <p:stCondLst>
                                            <p:cond delay="1312"/>
                                          </p:stCondLst>
                                        </p:cTn>
                                        <p:tgtEl>
                                          <p:spTgt spid="26"/>
                                        </p:tgtEl>
                                      </p:cBhvr>
                                      <p:to x="100000" y="80000"/>
                                    </p:animScale>
                                    <p:animScale>
                                      <p:cBhvr>
                                        <p:cTn id="64" dur="166" decel="50000">
                                          <p:stCondLst>
                                            <p:cond delay="1338"/>
                                          </p:stCondLst>
                                        </p:cTn>
                                        <p:tgtEl>
                                          <p:spTgt spid="26"/>
                                        </p:tgtEl>
                                      </p:cBhvr>
                                      <p:to x="100000" y="100000"/>
                                    </p:animScale>
                                    <p:animScale>
                                      <p:cBhvr>
                                        <p:cTn id="65" dur="26">
                                          <p:stCondLst>
                                            <p:cond delay="1642"/>
                                          </p:stCondLst>
                                        </p:cTn>
                                        <p:tgtEl>
                                          <p:spTgt spid="26"/>
                                        </p:tgtEl>
                                      </p:cBhvr>
                                      <p:to x="100000" y="90000"/>
                                    </p:animScale>
                                    <p:animScale>
                                      <p:cBhvr>
                                        <p:cTn id="66" dur="166" decel="50000">
                                          <p:stCondLst>
                                            <p:cond delay="1668"/>
                                          </p:stCondLst>
                                        </p:cTn>
                                        <p:tgtEl>
                                          <p:spTgt spid="26"/>
                                        </p:tgtEl>
                                      </p:cBhvr>
                                      <p:to x="100000" y="100000"/>
                                    </p:animScale>
                                    <p:animScale>
                                      <p:cBhvr>
                                        <p:cTn id="67" dur="26">
                                          <p:stCondLst>
                                            <p:cond delay="1808"/>
                                          </p:stCondLst>
                                        </p:cTn>
                                        <p:tgtEl>
                                          <p:spTgt spid="26"/>
                                        </p:tgtEl>
                                      </p:cBhvr>
                                      <p:to x="100000" y="95000"/>
                                    </p:animScale>
                                    <p:animScale>
                                      <p:cBhvr>
                                        <p:cTn id="68" dur="166" decel="50000">
                                          <p:stCondLst>
                                            <p:cond delay="1834"/>
                                          </p:stCondLst>
                                        </p:cTn>
                                        <p:tgtEl>
                                          <p:spTgt spid="26"/>
                                        </p:tgtEl>
                                      </p:cBhvr>
                                      <p:to x="100000" y="100000"/>
                                    </p:animScale>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par>
                          <p:cTn id="76" fill="hold">
                            <p:stCondLst>
                              <p:cond delay="2500"/>
                            </p:stCondLst>
                            <p:childTnLst>
                              <p:par>
                                <p:cTn id="77" presetID="2" presetClass="entr" presetSubtype="2"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1000" fill="hold"/>
                                        <p:tgtEl>
                                          <p:spTgt spid="16"/>
                                        </p:tgtEl>
                                        <p:attrNameLst>
                                          <p:attrName>ppt_x</p:attrName>
                                        </p:attrNameLst>
                                      </p:cBhvr>
                                      <p:tavLst>
                                        <p:tav tm="0">
                                          <p:val>
                                            <p:strVal val="1+#ppt_w/2"/>
                                          </p:val>
                                        </p:tav>
                                        <p:tav tm="100000">
                                          <p:val>
                                            <p:strVal val="#ppt_x"/>
                                          </p:val>
                                        </p:tav>
                                      </p:tavLst>
                                    </p:anim>
                                    <p:anim calcmode="lin" valueType="num">
                                      <p:cBhvr additive="base">
                                        <p:cTn id="80"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6" grpId="0" animBg="1"/>
      <p:bldP spid="28" grpId="0" animBg="1"/>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Basic Concepts</a:t>
            </a:r>
          </a:p>
        </p:txBody>
      </p:sp>
      <p:pic>
        <p:nvPicPr>
          <p:cNvPr id="3" name="Picture 2">
            <a:extLst>
              <a:ext uri="{FF2B5EF4-FFF2-40B4-BE49-F238E27FC236}">
                <a16:creationId xmlns:a16="http://schemas.microsoft.com/office/drawing/2014/main" id="{9B8AF9BC-D052-46E6-A174-A673595A5B43}"/>
              </a:ext>
            </a:extLst>
          </p:cNvPr>
          <p:cNvPicPr>
            <a:picLocks noChangeAspect="1"/>
          </p:cNvPicPr>
          <p:nvPr/>
        </p:nvPicPr>
        <p:blipFill>
          <a:blip r:embed="rId2"/>
          <a:stretch>
            <a:fillRect/>
          </a:stretch>
        </p:blipFill>
        <p:spPr>
          <a:xfrm>
            <a:off x="288954" y="1943100"/>
            <a:ext cx="11614092" cy="3790950"/>
          </a:xfrm>
          <a:prstGeom prst="rect">
            <a:avLst/>
          </a:prstGeom>
        </p:spPr>
      </p:pic>
    </p:spTree>
    <p:extLst>
      <p:ext uri="{BB962C8B-B14F-4D97-AF65-F5344CB8AC3E}">
        <p14:creationId xmlns:p14="http://schemas.microsoft.com/office/powerpoint/2010/main" val="160118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Basic Concepts</a:t>
            </a:r>
          </a:p>
        </p:txBody>
      </p:sp>
      <p:pic>
        <p:nvPicPr>
          <p:cNvPr id="4" name="Picture 3">
            <a:extLst>
              <a:ext uri="{FF2B5EF4-FFF2-40B4-BE49-F238E27FC236}">
                <a16:creationId xmlns:a16="http://schemas.microsoft.com/office/drawing/2014/main" id="{9DE9E7F0-D9D2-4CA2-A74A-0DDBC76800EA}"/>
              </a:ext>
            </a:extLst>
          </p:cNvPr>
          <p:cNvPicPr>
            <a:picLocks noChangeAspect="1"/>
          </p:cNvPicPr>
          <p:nvPr/>
        </p:nvPicPr>
        <p:blipFill rotWithShape="1">
          <a:blip r:embed="rId2"/>
          <a:srcRect r="689" b="1392"/>
          <a:stretch/>
        </p:blipFill>
        <p:spPr>
          <a:xfrm>
            <a:off x="2483927" y="1483854"/>
            <a:ext cx="7174424" cy="4964571"/>
          </a:xfrm>
          <a:prstGeom prst="rect">
            <a:avLst/>
          </a:prstGeom>
        </p:spPr>
      </p:pic>
    </p:spTree>
    <p:extLst>
      <p:ext uri="{BB962C8B-B14F-4D97-AF65-F5344CB8AC3E}">
        <p14:creationId xmlns:p14="http://schemas.microsoft.com/office/powerpoint/2010/main" val="107236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Basic Concepts</a:t>
            </a:r>
          </a:p>
        </p:txBody>
      </p:sp>
      <p:pic>
        <p:nvPicPr>
          <p:cNvPr id="3" name="Picture 2">
            <a:extLst>
              <a:ext uri="{FF2B5EF4-FFF2-40B4-BE49-F238E27FC236}">
                <a16:creationId xmlns:a16="http://schemas.microsoft.com/office/drawing/2014/main" id="{D187D31C-427A-4D73-8DEA-DF65792B259D}"/>
              </a:ext>
            </a:extLst>
          </p:cNvPr>
          <p:cNvPicPr>
            <a:picLocks noChangeAspect="1"/>
          </p:cNvPicPr>
          <p:nvPr/>
        </p:nvPicPr>
        <p:blipFill rotWithShape="1">
          <a:blip r:embed="rId2"/>
          <a:srcRect r="243"/>
          <a:stretch/>
        </p:blipFill>
        <p:spPr>
          <a:xfrm>
            <a:off x="605753" y="1938337"/>
            <a:ext cx="10953788" cy="4157663"/>
          </a:xfrm>
          <a:prstGeom prst="rect">
            <a:avLst/>
          </a:prstGeom>
        </p:spPr>
      </p:pic>
    </p:spTree>
    <p:extLst>
      <p:ext uri="{BB962C8B-B14F-4D97-AF65-F5344CB8AC3E}">
        <p14:creationId xmlns:p14="http://schemas.microsoft.com/office/powerpoint/2010/main" val="263180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230928" y="2426318"/>
            <a:ext cx="5446295" cy="2171877"/>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What kind of frameworks can be used?</a:t>
            </a:r>
            <a:endParaRPr lang="ko-KR" altLang="en-US" sz="6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144158" y="1943769"/>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17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Frameworks</a:t>
            </a:r>
          </a:p>
        </p:txBody>
      </p:sp>
      <p:pic>
        <p:nvPicPr>
          <p:cNvPr id="4" name="Picture 3">
            <a:extLst>
              <a:ext uri="{FF2B5EF4-FFF2-40B4-BE49-F238E27FC236}">
                <a16:creationId xmlns:a16="http://schemas.microsoft.com/office/drawing/2014/main" id="{17FDDA9A-CB44-49E1-8EA2-472FBF0667C4}"/>
              </a:ext>
            </a:extLst>
          </p:cNvPr>
          <p:cNvPicPr>
            <a:picLocks noChangeAspect="1"/>
          </p:cNvPicPr>
          <p:nvPr/>
        </p:nvPicPr>
        <p:blipFill rotWithShape="1">
          <a:blip r:embed="rId2"/>
          <a:srcRect t="22712"/>
          <a:stretch/>
        </p:blipFill>
        <p:spPr>
          <a:xfrm>
            <a:off x="257074" y="1640788"/>
            <a:ext cx="2686050" cy="2224284"/>
          </a:xfrm>
          <a:prstGeom prst="rect">
            <a:avLst/>
          </a:prstGeom>
        </p:spPr>
      </p:pic>
      <p:pic>
        <p:nvPicPr>
          <p:cNvPr id="5" name="Picture 4">
            <a:extLst>
              <a:ext uri="{FF2B5EF4-FFF2-40B4-BE49-F238E27FC236}">
                <a16:creationId xmlns:a16="http://schemas.microsoft.com/office/drawing/2014/main" id="{EF8E63DB-F8C6-4F0E-AA7F-E398AD8E6412}"/>
              </a:ext>
            </a:extLst>
          </p:cNvPr>
          <p:cNvPicPr>
            <a:picLocks noChangeAspect="1"/>
          </p:cNvPicPr>
          <p:nvPr/>
        </p:nvPicPr>
        <p:blipFill rotWithShape="1">
          <a:blip r:embed="rId3"/>
          <a:srcRect t="35906"/>
          <a:stretch/>
        </p:blipFill>
        <p:spPr>
          <a:xfrm>
            <a:off x="1737775" y="4341662"/>
            <a:ext cx="2257425" cy="958474"/>
          </a:xfrm>
          <a:prstGeom prst="rect">
            <a:avLst/>
          </a:prstGeom>
        </p:spPr>
      </p:pic>
      <p:pic>
        <p:nvPicPr>
          <p:cNvPr id="6" name="Picture 5">
            <a:extLst>
              <a:ext uri="{FF2B5EF4-FFF2-40B4-BE49-F238E27FC236}">
                <a16:creationId xmlns:a16="http://schemas.microsoft.com/office/drawing/2014/main" id="{35790B68-943A-42BB-B9DD-05053D95B6DE}"/>
              </a:ext>
            </a:extLst>
          </p:cNvPr>
          <p:cNvPicPr>
            <a:picLocks noChangeAspect="1"/>
          </p:cNvPicPr>
          <p:nvPr/>
        </p:nvPicPr>
        <p:blipFill>
          <a:blip r:embed="rId4"/>
          <a:stretch>
            <a:fillRect/>
          </a:stretch>
        </p:blipFill>
        <p:spPr>
          <a:xfrm>
            <a:off x="435758" y="5531033"/>
            <a:ext cx="3559442" cy="987458"/>
          </a:xfrm>
          <a:prstGeom prst="rect">
            <a:avLst/>
          </a:prstGeom>
        </p:spPr>
      </p:pic>
      <p:pic>
        <p:nvPicPr>
          <p:cNvPr id="7" name="Picture 6">
            <a:extLst>
              <a:ext uri="{FF2B5EF4-FFF2-40B4-BE49-F238E27FC236}">
                <a16:creationId xmlns:a16="http://schemas.microsoft.com/office/drawing/2014/main" id="{6EC6F1D4-D106-4653-B500-D93FD58E228D}"/>
              </a:ext>
            </a:extLst>
          </p:cNvPr>
          <p:cNvPicPr>
            <a:picLocks noChangeAspect="1"/>
          </p:cNvPicPr>
          <p:nvPr/>
        </p:nvPicPr>
        <p:blipFill>
          <a:blip r:embed="rId5"/>
          <a:stretch>
            <a:fillRect/>
          </a:stretch>
        </p:blipFill>
        <p:spPr>
          <a:xfrm>
            <a:off x="3462848" y="2573302"/>
            <a:ext cx="2686050" cy="1657350"/>
          </a:xfrm>
          <a:prstGeom prst="rect">
            <a:avLst/>
          </a:prstGeom>
        </p:spPr>
      </p:pic>
      <p:pic>
        <p:nvPicPr>
          <p:cNvPr id="8" name="Picture 7">
            <a:extLst>
              <a:ext uri="{FF2B5EF4-FFF2-40B4-BE49-F238E27FC236}">
                <a16:creationId xmlns:a16="http://schemas.microsoft.com/office/drawing/2014/main" id="{29CF3D60-B742-4123-B5CD-384FE9E4A88E}"/>
              </a:ext>
            </a:extLst>
          </p:cNvPr>
          <p:cNvPicPr>
            <a:picLocks noChangeAspect="1"/>
          </p:cNvPicPr>
          <p:nvPr/>
        </p:nvPicPr>
        <p:blipFill>
          <a:blip r:embed="rId6"/>
          <a:stretch>
            <a:fillRect/>
          </a:stretch>
        </p:blipFill>
        <p:spPr>
          <a:xfrm>
            <a:off x="4058592" y="1345396"/>
            <a:ext cx="2828925" cy="904875"/>
          </a:xfrm>
          <a:prstGeom prst="rect">
            <a:avLst/>
          </a:prstGeom>
        </p:spPr>
      </p:pic>
      <p:pic>
        <p:nvPicPr>
          <p:cNvPr id="9" name="Picture 8">
            <a:extLst>
              <a:ext uri="{FF2B5EF4-FFF2-40B4-BE49-F238E27FC236}">
                <a16:creationId xmlns:a16="http://schemas.microsoft.com/office/drawing/2014/main" id="{CD0A5309-65C4-4378-82C3-8132CE258332}"/>
              </a:ext>
            </a:extLst>
          </p:cNvPr>
          <p:cNvPicPr>
            <a:picLocks noChangeAspect="1"/>
          </p:cNvPicPr>
          <p:nvPr/>
        </p:nvPicPr>
        <p:blipFill>
          <a:blip r:embed="rId7"/>
          <a:stretch>
            <a:fillRect/>
          </a:stretch>
        </p:blipFill>
        <p:spPr>
          <a:xfrm>
            <a:off x="6668622" y="2749546"/>
            <a:ext cx="5292552" cy="1244959"/>
          </a:xfrm>
          <a:prstGeom prst="rect">
            <a:avLst/>
          </a:prstGeom>
        </p:spPr>
      </p:pic>
      <p:pic>
        <p:nvPicPr>
          <p:cNvPr id="10" name="Picture 9">
            <a:extLst>
              <a:ext uri="{FF2B5EF4-FFF2-40B4-BE49-F238E27FC236}">
                <a16:creationId xmlns:a16="http://schemas.microsoft.com/office/drawing/2014/main" id="{05788CA7-5E63-4F5B-B29F-A99DA435D27B}"/>
              </a:ext>
            </a:extLst>
          </p:cNvPr>
          <p:cNvPicPr>
            <a:picLocks noChangeAspect="1"/>
          </p:cNvPicPr>
          <p:nvPr/>
        </p:nvPicPr>
        <p:blipFill>
          <a:blip r:embed="rId8"/>
          <a:stretch>
            <a:fillRect/>
          </a:stretch>
        </p:blipFill>
        <p:spPr>
          <a:xfrm>
            <a:off x="5036258" y="4224433"/>
            <a:ext cx="3483062" cy="2451540"/>
          </a:xfrm>
          <a:prstGeom prst="rect">
            <a:avLst/>
          </a:prstGeom>
        </p:spPr>
      </p:pic>
      <p:pic>
        <p:nvPicPr>
          <p:cNvPr id="11" name="Picture 10">
            <a:extLst>
              <a:ext uri="{FF2B5EF4-FFF2-40B4-BE49-F238E27FC236}">
                <a16:creationId xmlns:a16="http://schemas.microsoft.com/office/drawing/2014/main" id="{39D4F247-C338-4B2C-84E5-E5065D79AD8C}"/>
              </a:ext>
            </a:extLst>
          </p:cNvPr>
          <p:cNvPicPr>
            <a:picLocks noChangeAspect="1"/>
          </p:cNvPicPr>
          <p:nvPr/>
        </p:nvPicPr>
        <p:blipFill>
          <a:blip r:embed="rId9"/>
          <a:stretch>
            <a:fillRect/>
          </a:stretch>
        </p:blipFill>
        <p:spPr>
          <a:xfrm>
            <a:off x="9560378" y="4248835"/>
            <a:ext cx="2336347" cy="2564397"/>
          </a:xfrm>
          <a:prstGeom prst="rect">
            <a:avLst/>
          </a:prstGeom>
        </p:spPr>
      </p:pic>
      <p:pic>
        <p:nvPicPr>
          <p:cNvPr id="12" name="Picture 11">
            <a:extLst>
              <a:ext uri="{FF2B5EF4-FFF2-40B4-BE49-F238E27FC236}">
                <a16:creationId xmlns:a16="http://schemas.microsoft.com/office/drawing/2014/main" id="{D653B7DE-E9CF-47D1-B8B3-1CDCD2F423C4}"/>
              </a:ext>
            </a:extLst>
          </p:cNvPr>
          <p:cNvPicPr>
            <a:picLocks noChangeAspect="1"/>
          </p:cNvPicPr>
          <p:nvPr/>
        </p:nvPicPr>
        <p:blipFill>
          <a:blip r:embed="rId10"/>
          <a:stretch>
            <a:fillRect/>
          </a:stretch>
        </p:blipFill>
        <p:spPr>
          <a:xfrm>
            <a:off x="7992209" y="1465929"/>
            <a:ext cx="3483062" cy="863686"/>
          </a:xfrm>
          <a:prstGeom prst="rect">
            <a:avLst/>
          </a:prstGeom>
        </p:spPr>
      </p:pic>
    </p:spTree>
    <p:extLst>
      <p:ext uri="{BB962C8B-B14F-4D97-AF65-F5344CB8AC3E}">
        <p14:creationId xmlns:p14="http://schemas.microsoft.com/office/powerpoint/2010/main" val="242907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250"/>
                                        <p:tgtEl>
                                          <p:spTgt spid="10"/>
                                        </p:tgtEl>
                                      </p:cBhvr>
                                    </p:animEffect>
                                  </p:childTnLst>
                                </p:cTn>
                              </p:par>
                            </p:childTnLst>
                          </p:cTn>
                        </p:par>
                        <p:par>
                          <p:cTn id="12" fill="hold">
                            <p:stCondLst>
                              <p:cond delay="2500"/>
                            </p:stCondLst>
                            <p:childTnLst>
                              <p:par>
                                <p:cTn id="13" presetID="10" presetClass="entr" presetSubtype="0" fill="hold" nodeType="afterEffect">
                                  <p:stCondLst>
                                    <p:cond delay="7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250"/>
                                        <p:tgtEl>
                                          <p:spTgt spid="8"/>
                                        </p:tgtEl>
                                      </p:cBhvr>
                                    </p:animEffect>
                                  </p:childTnLst>
                                </p:cTn>
                              </p:par>
                            </p:childTnLst>
                          </p:cTn>
                        </p:par>
                        <p:par>
                          <p:cTn id="16" fill="hold">
                            <p:stCondLst>
                              <p:cond delay="4500"/>
                            </p:stCondLst>
                            <p:childTnLst>
                              <p:par>
                                <p:cTn id="17" presetID="10" presetClass="entr" presetSubtype="0" fill="hold" nodeType="afterEffect">
                                  <p:stCondLst>
                                    <p:cond delay="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250"/>
                                        <p:tgtEl>
                                          <p:spTgt spid="6"/>
                                        </p:tgtEl>
                                      </p:cBhvr>
                                    </p:animEffect>
                                  </p:childTnLst>
                                </p:cTn>
                              </p:par>
                            </p:childTnLst>
                          </p:cTn>
                        </p:par>
                        <p:par>
                          <p:cTn id="20" fill="hold">
                            <p:stCondLst>
                              <p:cond delay="6500"/>
                            </p:stCondLst>
                            <p:childTnLst>
                              <p:par>
                                <p:cTn id="21" presetID="10" presetClass="entr" presetSubtype="0" fill="hold" nodeType="afterEffect">
                                  <p:stCondLst>
                                    <p:cond delay="75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250"/>
                                        <p:tgtEl>
                                          <p:spTgt spid="5"/>
                                        </p:tgtEl>
                                      </p:cBhvr>
                                    </p:animEffect>
                                  </p:childTnLst>
                                </p:cTn>
                              </p:par>
                            </p:childTnLst>
                          </p:cTn>
                        </p:par>
                        <p:par>
                          <p:cTn id="24" fill="hold">
                            <p:stCondLst>
                              <p:cond delay="8500"/>
                            </p:stCondLst>
                            <p:childTnLst>
                              <p:par>
                                <p:cTn id="25" presetID="10" presetClass="entr" presetSubtype="0" fill="hold" nodeType="afterEffect">
                                  <p:stCondLst>
                                    <p:cond delay="7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250"/>
                                        <p:tgtEl>
                                          <p:spTgt spid="7"/>
                                        </p:tgtEl>
                                      </p:cBhvr>
                                    </p:animEffect>
                                  </p:childTnLst>
                                </p:cTn>
                              </p:par>
                            </p:childTnLst>
                          </p:cTn>
                        </p:par>
                        <p:par>
                          <p:cTn id="28" fill="hold">
                            <p:stCondLst>
                              <p:cond delay="10500"/>
                            </p:stCondLst>
                            <p:childTnLst>
                              <p:par>
                                <p:cTn id="29" presetID="10" presetClass="entr" presetSubtype="0" fill="hold" nodeType="afterEffect">
                                  <p:stCondLst>
                                    <p:cond delay="7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250"/>
                                        <p:tgtEl>
                                          <p:spTgt spid="9"/>
                                        </p:tgtEl>
                                      </p:cBhvr>
                                    </p:animEffect>
                                  </p:childTnLst>
                                </p:cTn>
                              </p:par>
                            </p:childTnLst>
                          </p:cTn>
                        </p:par>
                        <p:par>
                          <p:cTn id="32" fill="hold">
                            <p:stCondLst>
                              <p:cond delay="12500"/>
                            </p:stCondLst>
                            <p:childTnLst>
                              <p:par>
                                <p:cTn id="33" presetID="10" presetClass="entr" presetSubtype="0" fill="hold" nodeType="afterEffect">
                                  <p:stCondLst>
                                    <p:cond delay="75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250"/>
                                        <p:tgtEl>
                                          <p:spTgt spid="12"/>
                                        </p:tgtEl>
                                      </p:cBhvr>
                                    </p:animEffect>
                                  </p:childTnLst>
                                </p:cTn>
                              </p:par>
                            </p:childTnLst>
                          </p:cTn>
                        </p:par>
                        <p:par>
                          <p:cTn id="36" fill="hold">
                            <p:stCondLst>
                              <p:cond delay="14500"/>
                            </p:stCondLst>
                            <p:childTnLst>
                              <p:par>
                                <p:cTn id="37" presetID="10" presetClass="entr" presetSubtype="0" fill="hold" nodeType="afterEffect">
                                  <p:stCondLst>
                                    <p:cond delay="7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err="1"/>
              <a:t>Tensorflow</a:t>
            </a:r>
            <a:endParaRPr lang="en-US" dirty="0"/>
          </a:p>
        </p:txBody>
      </p:sp>
      <p:pic>
        <p:nvPicPr>
          <p:cNvPr id="3" name="Picture 2">
            <a:extLst>
              <a:ext uri="{FF2B5EF4-FFF2-40B4-BE49-F238E27FC236}">
                <a16:creationId xmlns:a16="http://schemas.microsoft.com/office/drawing/2014/main" id="{407E76A7-FA65-49A7-8C43-6BE0C2EA0337}"/>
              </a:ext>
            </a:extLst>
          </p:cNvPr>
          <p:cNvPicPr>
            <a:picLocks noChangeAspect="1"/>
          </p:cNvPicPr>
          <p:nvPr/>
        </p:nvPicPr>
        <p:blipFill>
          <a:blip r:embed="rId2"/>
          <a:stretch>
            <a:fillRect/>
          </a:stretch>
        </p:blipFill>
        <p:spPr>
          <a:xfrm>
            <a:off x="292958" y="1348985"/>
            <a:ext cx="6715771" cy="1878537"/>
          </a:xfrm>
          <a:prstGeom prst="rect">
            <a:avLst/>
          </a:prstGeom>
        </p:spPr>
      </p:pic>
      <p:pic>
        <p:nvPicPr>
          <p:cNvPr id="4" name="Picture 3">
            <a:extLst>
              <a:ext uri="{FF2B5EF4-FFF2-40B4-BE49-F238E27FC236}">
                <a16:creationId xmlns:a16="http://schemas.microsoft.com/office/drawing/2014/main" id="{AABA3D72-9297-44BC-B1BD-3C77500E20DF}"/>
              </a:ext>
            </a:extLst>
          </p:cNvPr>
          <p:cNvPicPr>
            <a:picLocks noChangeAspect="1"/>
          </p:cNvPicPr>
          <p:nvPr/>
        </p:nvPicPr>
        <p:blipFill>
          <a:blip r:embed="rId3"/>
          <a:stretch>
            <a:fillRect/>
          </a:stretch>
        </p:blipFill>
        <p:spPr>
          <a:xfrm>
            <a:off x="5780866" y="4436910"/>
            <a:ext cx="6286339" cy="2421090"/>
          </a:xfrm>
          <a:prstGeom prst="rect">
            <a:avLst/>
          </a:prstGeom>
        </p:spPr>
      </p:pic>
      <p:pic>
        <p:nvPicPr>
          <p:cNvPr id="5" name="Picture 4">
            <a:extLst>
              <a:ext uri="{FF2B5EF4-FFF2-40B4-BE49-F238E27FC236}">
                <a16:creationId xmlns:a16="http://schemas.microsoft.com/office/drawing/2014/main" id="{022D03C9-0197-41E5-980A-F4F9A912A956}"/>
              </a:ext>
            </a:extLst>
          </p:cNvPr>
          <p:cNvPicPr>
            <a:picLocks noChangeAspect="1"/>
          </p:cNvPicPr>
          <p:nvPr/>
        </p:nvPicPr>
        <p:blipFill>
          <a:blip r:embed="rId4"/>
          <a:stretch>
            <a:fillRect/>
          </a:stretch>
        </p:blipFill>
        <p:spPr>
          <a:xfrm>
            <a:off x="320459" y="3804635"/>
            <a:ext cx="5305425" cy="2333625"/>
          </a:xfrm>
          <a:prstGeom prst="rect">
            <a:avLst/>
          </a:prstGeom>
        </p:spPr>
      </p:pic>
      <p:pic>
        <p:nvPicPr>
          <p:cNvPr id="6" name="Picture 5">
            <a:extLst>
              <a:ext uri="{FF2B5EF4-FFF2-40B4-BE49-F238E27FC236}">
                <a16:creationId xmlns:a16="http://schemas.microsoft.com/office/drawing/2014/main" id="{A4FFDC57-B829-4213-8BBB-506E75FE1D81}"/>
              </a:ext>
            </a:extLst>
          </p:cNvPr>
          <p:cNvPicPr>
            <a:picLocks noChangeAspect="1"/>
          </p:cNvPicPr>
          <p:nvPr/>
        </p:nvPicPr>
        <p:blipFill>
          <a:blip r:embed="rId5"/>
          <a:stretch>
            <a:fillRect/>
          </a:stretch>
        </p:blipFill>
        <p:spPr>
          <a:xfrm>
            <a:off x="7410450" y="1540981"/>
            <a:ext cx="4486275" cy="2457450"/>
          </a:xfrm>
          <a:prstGeom prst="rect">
            <a:avLst/>
          </a:prstGeom>
        </p:spPr>
      </p:pic>
    </p:spTree>
    <p:extLst>
      <p:ext uri="{BB962C8B-B14F-4D97-AF65-F5344CB8AC3E}">
        <p14:creationId xmlns:p14="http://schemas.microsoft.com/office/powerpoint/2010/main" val="322219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631660" y="2477495"/>
            <a:ext cx="5834071" cy="2171877"/>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Confusing which </a:t>
            </a:r>
            <a:r>
              <a:rPr lang="en-US" altLang="ko-KR" sz="6000" dirty="0">
                <a:solidFill>
                  <a:srgbClr val="F77660"/>
                </a:solidFill>
                <a:cs typeface="Arial" pitchFamily="34" charset="0"/>
              </a:rPr>
              <a:t>algorithm</a:t>
            </a:r>
            <a:r>
              <a:rPr lang="en-US" altLang="ko-KR" sz="6000" dirty="0">
                <a:solidFill>
                  <a:schemeClr val="tx1">
                    <a:lumMod val="75000"/>
                    <a:lumOff val="25000"/>
                  </a:schemeClr>
                </a:solidFill>
                <a:cs typeface="Arial" pitchFamily="34" charset="0"/>
              </a:rPr>
              <a:t> </a:t>
            </a:r>
          </a:p>
          <a:p>
            <a:pPr>
              <a:lnSpc>
                <a:spcPts val="5400"/>
              </a:lnSpc>
            </a:pPr>
            <a:r>
              <a:rPr lang="en-US" altLang="ko-KR" sz="6000" dirty="0">
                <a:solidFill>
                  <a:schemeClr val="tx1">
                    <a:lumMod val="75000"/>
                    <a:lumOff val="25000"/>
                  </a:schemeClr>
                </a:solidFill>
                <a:cs typeface="Arial" pitchFamily="34" charset="0"/>
              </a:rPr>
              <a:t>you wan to use?</a:t>
            </a:r>
            <a:endParaRPr lang="ko-KR" altLang="en-US" sz="6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544890" y="1994946"/>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59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Tips</a:t>
            </a:r>
          </a:p>
        </p:txBody>
      </p:sp>
      <p:grpSp>
        <p:nvGrpSpPr>
          <p:cNvPr id="89" name="Group 88">
            <a:extLst>
              <a:ext uri="{FF2B5EF4-FFF2-40B4-BE49-F238E27FC236}">
                <a16:creationId xmlns:a16="http://schemas.microsoft.com/office/drawing/2014/main" id="{7973A94D-06D8-4516-8BFB-D3BEC91DE496}"/>
              </a:ext>
            </a:extLst>
          </p:cNvPr>
          <p:cNvGrpSpPr/>
          <p:nvPr/>
        </p:nvGrpSpPr>
        <p:grpSpPr>
          <a:xfrm>
            <a:off x="3668606" y="1763795"/>
            <a:ext cx="4709648" cy="3723835"/>
            <a:chOff x="2228055" y="1971102"/>
            <a:chExt cx="4575969" cy="3618138"/>
          </a:xfrm>
        </p:grpSpPr>
        <p:sp>
          <p:nvSpPr>
            <p:cNvPr id="90" name="Freeform 18">
              <a:extLst>
                <a:ext uri="{FF2B5EF4-FFF2-40B4-BE49-F238E27FC236}">
                  <a16:creationId xmlns:a16="http://schemas.microsoft.com/office/drawing/2014/main" id="{FA1C5DDF-F95C-483E-8E45-5DACDDFA57B5}"/>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91" name="Group 90">
              <a:extLst>
                <a:ext uri="{FF2B5EF4-FFF2-40B4-BE49-F238E27FC236}">
                  <a16:creationId xmlns:a16="http://schemas.microsoft.com/office/drawing/2014/main" id="{FC7487B3-BE28-4E7A-9AAF-BEF363CBF99E}"/>
                </a:ext>
              </a:extLst>
            </p:cNvPr>
            <p:cNvGrpSpPr/>
            <p:nvPr/>
          </p:nvGrpSpPr>
          <p:grpSpPr>
            <a:xfrm>
              <a:off x="4023554" y="4019367"/>
              <a:ext cx="1008112" cy="734938"/>
              <a:chOff x="3509379" y="4293096"/>
              <a:chExt cx="1008112" cy="734938"/>
            </a:xfrm>
          </p:grpSpPr>
          <p:sp>
            <p:nvSpPr>
              <p:cNvPr id="93" name="Rounded Rectangle 10">
                <a:extLst>
                  <a:ext uri="{FF2B5EF4-FFF2-40B4-BE49-F238E27FC236}">
                    <a16:creationId xmlns:a16="http://schemas.microsoft.com/office/drawing/2014/main" id="{A98D3E0C-9A10-4EDD-989A-E4772C25EB0F}"/>
                  </a:ext>
                </a:extLst>
              </p:cNvPr>
              <p:cNvSpPr/>
              <p:nvPr/>
            </p:nvSpPr>
            <p:spPr>
              <a:xfrm>
                <a:off x="3509379" y="4293096"/>
                <a:ext cx="1008112"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Rounded Rectangle 13">
                <a:extLst>
                  <a:ext uri="{FF2B5EF4-FFF2-40B4-BE49-F238E27FC236}">
                    <a16:creationId xmlns:a16="http://schemas.microsoft.com/office/drawing/2014/main" id="{AECE958A-AF4B-44FA-B0C4-E5DEED045BCA}"/>
                  </a:ext>
                </a:extLst>
              </p:cNvPr>
              <p:cNvSpPr/>
              <p:nvPr/>
            </p:nvSpPr>
            <p:spPr>
              <a:xfrm>
                <a:off x="3581435" y="4537695"/>
                <a:ext cx="864000"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Chord 94">
                <a:extLst>
                  <a:ext uri="{FF2B5EF4-FFF2-40B4-BE49-F238E27FC236}">
                    <a16:creationId xmlns:a16="http://schemas.microsoft.com/office/drawing/2014/main" id="{F42DB7FC-6D57-482A-BEFD-3504517F6744}"/>
                  </a:ext>
                </a:extLst>
              </p:cNvPr>
              <p:cNvSpPr/>
              <p:nvPr/>
            </p:nvSpPr>
            <p:spPr>
              <a:xfrm>
                <a:off x="3766973" y="4535109"/>
                <a:ext cx="492925" cy="492925"/>
              </a:xfrm>
              <a:prstGeom prst="chord">
                <a:avLst>
                  <a:gd name="adj1" fmla="val 21471232"/>
                  <a:gd name="adj2" fmla="val 10878117"/>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92" name="Freeform 18">
              <a:extLst>
                <a:ext uri="{FF2B5EF4-FFF2-40B4-BE49-F238E27FC236}">
                  <a16:creationId xmlns:a16="http://schemas.microsoft.com/office/drawing/2014/main" id="{E92B699F-B474-4BAE-824E-70F9CF9649F7}"/>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96" name="Group 95">
            <a:extLst>
              <a:ext uri="{FF2B5EF4-FFF2-40B4-BE49-F238E27FC236}">
                <a16:creationId xmlns:a16="http://schemas.microsoft.com/office/drawing/2014/main" id="{5DBE5074-3174-4577-8B4C-BA2B52FEA377}"/>
              </a:ext>
            </a:extLst>
          </p:cNvPr>
          <p:cNvGrpSpPr/>
          <p:nvPr/>
        </p:nvGrpSpPr>
        <p:grpSpPr>
          <a:xfrm>
            <a:off x="8463083" y="2158489"/>
            <a:ext cx="3338727" cy="1795208"/>
            <a:chOff x="-475010" y="1114178"/>
            <a:chExt cx="4241713" cy="1795208"/>
          </a:xfrm>
        </p:grpSpPr>
        <p:sp>
          <p:nvSpPr>
            <p:cNvPr id="97" name="TextBox 96">
              <a:extLst>
                <a:ext uri="{FF2B5EF4-FFF2-40B4-BE49-F238E27FC236}">
                  <a16:creationId xmlns:a16="http://schemas.microsoft.com/office/drawing/2014/main" id="{4181C5D7-9E7D-46C2-8FDF-70BFD74E3AEB}"/>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Clean Your Data</a:t>
              </a:r>
              <a:endParaRPr lang="ko-KR" altLang="en-US" sz="1400" b="1" dirty="0">
                <a:solidFill>
                  <a:schemeClr val="tx1">
                    <a:lumMod val="75000"/>
                    <a:lumOff val="25000"/>
                  </a:schemeClr>
                </a:solidFill>
                <a:cs typeface="Arial" pitchFamily="34" charset="0"/>
              </a:endParaRPr>
            </a:p>
          </p:txBody>
        </p:sp>
        <p:sp>
          <p:nvSpPr>
            <p:cNvPr id="98" name="TextBox 97">
              <a:extLst>
                <a:ext uri="{FF2B5EF4-FFF2-40B4-BE49-F238E27FC236}">
                  <a16:creationId xmlns:a16="http://schemas.microsoft.com/office/drawing/2014/main" id="{109CF553-E7EB-4480-B09B-E3C582D6DC02}"/>
                </a:ext>
              </a:extLst>
            </p:cNvPr>
            <p:cNvSpPr txBox="1"/>
            <p:nvPr/>
          </p:nvSpPr>
          <p:spPr>
            <a:xfrm>
              <a:off x="-475010" y="1339726"/>
              <a:ext cx="4226291" cy="1569660"/>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Deal with missing value. Missing data affects some models more than others. Even for models that handle missing data, they can be sensitive to it (missing data for certain variables can result in poor predictions). Does the data needs to be aggregated</a:t>
              </a:r>
              <a:endParaRPr lang="ko-KR" altLang="en-US" sz="1200" dirty="0">
                <a:solidFill>
                  <a:schemeClr val="tx1">
                    <a:lumMod val="75000"/>
                    <a:lumOff val="25000"/>
                  </a:schemeClr>
                </a:solidFill>
                <a:cs typeface="Arial" pitchFamily="34" charset="0"/>
              </a:endParaRPr>
            </a:p>
          </p:txBody>
        </p:sp>
      </p:grpSp>
      <p:sp>
        <p:nvSpPr>
          <p:cNvPr id="99" name="Oval 98">
            <a:extLst>
              <a:ext uri="{FF2B5EF4-FFF2-40B4-BE49-F238E27FC236}">
                <a16:creationId xmlns:a16="http://schemas.microsoft.com/office/drawing/2014/main" id="{CD03D5DF-0CB9-4BC6-A835-C450471A48D4}"/>
              </a:ext>
            </a:extLst>
          </p:cNvPr>
          <p:cNvSpPr/>
          <p:nvPr/>
        </p:nvSpPr>
        <p:spPr>
          <a:xfrm>
            <a:off x="9787903" y="1572327"/>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bg1"/>
                </a:solidFill>
              </a:rPr>
              <a:t>2</a:t>
            </a:r>
            <a:endParaRPr lang="ko-KR" altLang="en-US" sz="2800" b="1" dirty="0">
              <a:solidFill>
                <a:schemeClr val="bg1"/>
              </a:solidFill>
            </a:endParaRPr>
          </a:p>
        </p:txBody>
      </p:sp>
      <p:grpSp>
        <p:nvGrpSpPr>
          <p:cNvPr id="101" name="Group 100">
            <a:extLst>
              <a:ext uri="{FF2B5EF4-FFF2-40B4-BE49-F238E27FC236}">
                <a16:creationId xmlns:a16="http://schemas.microsoft.com/office/drawing/2014/main" id="{D55EE56B-2BBA-42E4-BD63-C4599091441B}"/>
              </a:ext>
            </a:extLst>
          </p:cNvPr>
          <p:cNvGrpSpPr/>
          <p:nvPr/>
        </p:nvGrpSpPr>
        <p:grpSpPr>
          <a:xfrm>
            <a:off x="8450824" y="4767198"/>
            <a:ext cx="3392831" cy="1795208"/>
            <a:chOff x="-475010" y="1114178"/>
            <a:chExt cx="4241713" cy="1795208"/>
          </a:xfrm>
        </p:grpSpPr>
        <p:sp>
          <p:nvSpPr>
            <p:cNvPr id="102" name="TextBox 101">
              <a:extLst>
                <a:ext uri="{FF2B5EF4-FFF2-40B4-BE49-F238E27FC236}">
                  <a16:creationId xmlns:a16="http://schemas.microsoft.com/office/drawing/2014/main" id="{3D14E1D8-BD71-42D4-A821-1CE0CE9FA756}"/>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Augment your data</a:t>
              </a:r>
              <a:endParaRPr lang="ko-KR" altLang="en-US" sz="1400" b="1" dirty="0">
                <a:solidFill>
                  <a:schemeClr val="tx1">
                    <a:lumMod val="75000"/>
                    <a:lumOff val="25000"/>
                  </a:schemeClr>
                </a:solidFill>
                <a:cs typeface="Arial" pitchFamily="34" charset="0"/>
              </a:endParaRPr>
            </a:p>
          </p:txBody>
        </p:sp>
        <p:sp>
          <p:nvSpPr>
            <p:cNvPr id="103" name="TextBox 102">
              <a:extLst>
                <a:ext uri="{FF2B5EF4-FFF2-40B4-BE49-F238E27FC236}">
                  <a16:creationId xmlns:a16="http://schemas.microsoft.com/office/drawing/2014/main" id="{026D8D99-CF28-4B12-A339-2382379B96B4}"/>
                </a:ext>
              </a:extLst>
            </p:cNvPr>
            <p:cNvSpPr txBox="1"/>
            <p:nvPr/>
          </p:nvSpPr>
          <p:spPr>
            <a:xfrm>
              <a:off x="-475010" y="1339726"/>
              <a:ext cx="4226291" cy="1569660"/>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cs typeface="Arial" pitchFamily="34" charset="0"/>
                </a:rPr>
                <a:t>Make the models easier to interpret (e.g. binning)</a:t>
              </a:r>
            </a:p>
            <a:p>
              <a:pPr marL="171450" indent="-171450" algn="just">
                <a:buFont typeface="Arial" panose="020B0604020202020204" pitchFamily="34" charset="0"/>
                <a:buChar char="•"/>
              </a:pPr>
              <a:r>
                <a:rPr lang="en-US" altLang="ko-KR" sz="1200" dirty="0">
                  <a:solidFill>
                    <a:schemeClr val="tx1">
                      <a:lumMod val="75000"/>
                      <a:lumOff val="25000"/>
                    </a:schemeClr>
                  </a:solidFill>
                  <a:cs typeface="Arial" pitchFamily="34" charset="0"/>
                </a:rPr>
                <a:t>Capture more complex relationships (e.g. NNs)</a:t>
              </a:r>
            </a:p>
            <a:p>
              <a:pPr marL="171450" indent="-171450" algn="just">
                <a:buFont typeface="Arial" panose="020B0604020202020204" pitchFamily="34" charset="0"/>
                <a:buChar char="•"/>
              </a:pPr>
              <a:r>
                <a:rPr lang="en-US" altLang="ko-KR" sz="1200" dirty="0">
                  <a:solidFill>
                    <a:schemeClr val="tx1">
                      <a:lumMod val="75000"/>
                      <a:lumOff val="25000"/>
                    </a:schemeClr>
                  </a:solidFill>
                  <a:cs typeface="Arial" pitchFamily="34" charset="0"/>
                </a:rPr>
                <a:t>Reduce data redundancy and dimensionality (e.g. PCA)</a:t>
              </a:r>
            </a:p>
            <a:p>
              <a:pPr marL="171450" indent="-171450" algn="just">
                <a:buFont typeface="Arial" panose="020B0604020202020204" pitchFamily="34" charset="0"/>
                <a:buChar char="•"/>
              </a:pPr>
              <a:r>
                <a:rPr lang="en-US" altLang="ko-KR" sz="1200" dirty="0">
                  <a:solidFill>
                    <a:schemeClr val="tx1">
                      <a:lumMod val="75000"/>
                      <a:lumOff val="25000"/>
                    </a:schemeClr>
                  </a:solidFill>
                  <a:cs typeface="Arial" pitchFamily="34" charset="0"/>
                </a:rPr>
                <a:t>Rescale variables (e.g. standardizing or normalizing)</a:t>
              </a:r>
            </a:p>
          </p:txBody>
        </p:sp>
      </p:grpSp>
      <p:sp>
        <p:nvSpPr>
          <p:cNvPr id="104" name="Oval 103">
            <a:extLst>
              <a:ext uri="{FF2B5EF4-FFF2-40B4-BE49-F238E27FC236}">
                <a16:creationId xmlns:a16="http://schemas.microsoft.com/office/drawing/2014/main" id="{B6FD68F9-AA40-4A72-8D36-D40818E8FA97}"/>
              </a:ext>
            </a:extLst>
          </p:cNvPr>
          <p:cNvSpPr/>
          <p:nvPr/>
        </p:nvSpPr>
        <p:spPr>
          <a:xfrm>
            <a:off x="9787903" y="4181036"/>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bg1"/>
                </a:solidFill>
              </a:rPr>
              <a:t>4</a:t>
            </a:r>
            <a:endParaRPr lang="ko-KR" altLang="en-US" sz="2800" b="1" dirty="0">
              <a:solidFill>
                <a:schemeClr val="bg1"/>
              </a:solidFill>
            </a:endParaRPr>
          </a:p>
        </p:txBody>
      </p:sp>
      <p:grpSp>
        <p:nvGrpSpPr>
          <p:cNvPr id="105" name="Group 104">
            <a:extLst>
              <a:ext uri="{FF2B5EF4-FFF2-40B4-BE49-F238E27FC236}">
                <a16:creationId xmlns:a16="http://schemas.microsoft.com/office/drawing/2014/main" id="{E11343F0-A395-4460-8A41-5CB097DE924F}"/>
              </a:ext>
            </a:extLst>
          </p:cNvPr>
          <p:cNvGrpSpPr/>
          <p:nvPr/>
        </p:nvGrpSpPr>
        <p:grpSpPr>
          <a:xfrm>
            <a:off x="348344" y="2167381"/>
            <a:ext cx="3146316" cy="2164540"/>
            <a:chOff x="-475010" y="1114178"/>
            <a:chExt cx="4241713" cy="2164540"/>
          </a:xfrm>
        </p:grpSpPr>
        <p:sp>
          <p:nvSpPr>
            <p:cNvPr id="106" name="TextBox 105">
              <a:extLst>
                <a:ext uri="{FF2B5EF4-FFF2-40B4-BE49-F238E27FC236}">
                  <a16:creationId xmlns:a16="http://schemas.microsoft.com/office/drawing/2014/main" id="{6FF38DDC-8DBF-4C9E-B3A1-36580FF4D683}"/>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Understand Your Data</a:t>
              </a:r>
              <a:endParaRPr lang="ko-KR" altLang="en-US" sz="1400" b="1" dirty="0">
                <a:solidFill>
                  <a:schemeClr val="tx1">
                    <a:lumMod val="75000"/>
                    <a:lumOff val="25000"/>
                  </a:schemeClr>
                </a:solidFill>
                <a:cs typeface="Arial" pitchFamily="34" charset="0"/>
              </a:endParaRPr>
            </a:p>
          </p:txBody>
        </p:sp>
        <p:sp>
          <p:nvSpPr>
            <p:cNvPr id="107" name="TextBox 106">
              <a:extLst>
                <a:ext uri="{FF2B5EF4-FFF2-40B4-BE49-F238E27FC236}">
                  <a16:creationId xmlns:a16="http://schemas.microsoft.com/office/drawing/2014/main" id="{2A85F42A-51A2-4A21-9BC4-D047EFD0D565}"/>
                </a:ext>
              </a:extLst>
            </p:cNvPr>
            <p:cNvSpPr txBox="1"/>
            <p:nvPr/>
          </p:nvSpPr>
          <p:spPr>
            <a:xfrm>
              <a:off x="-475010" y="1339726"/>
              <a:ext cx="4226291" cy="1938992"/>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The type and kind of data we have plays a key role in deciding which algorithm to use. Some algorithms can work with smaller sample sets while others require tons and tons of samples. Certain algorithms work with certain types of data. E.g. Naïve Bayes works well with categorical input but is not at all sensitive to missing data.</a:t>
              </a:r>
              <a:endParaRPr lang="ko-KR" altLang="en-US" sz="1200" dirty="0">
                <a:solidFill>
                  <a:schemeClr val="tx1">
                    <a:lumMod val="75000"/>
                    <a:lumOff val="25000"/>
                  </a:schemeClr>
                </a:solidFill>
                <a:cs typeface="Arial" pitchFamily="34" charset="0"/>
              </a:endParaRPr>
            </a:p>
          </p:txBody>
        </p:sp>
      </p:grpSp>
      <p:sp>
        <p:nvSpPr>
          <p:cNvPr id="108" name="Oval 107">
            <a:extLst>
              <a:ext uri="{FF2B5EF4-FFF2-40B4-BE49-F238E27FC236}">
                <a16:creationId xmlns:a16="http://schemas.microsoft.com/office/drawing/2014/main" id="{75383483-26C5-48DF-A497-EDBE69BE2979}"/>
              </a:ext>
            </a:extLst>
          </p:cNvPr>
          <p:cNvSpPr/>
          <p:nvPr/>
        </p:nvSpPr>
        <p:spPr>
          <a:xfrm>
            <a:off x="1554809" y="1581219"/>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bg1"/>
                </a:solidFill>
              </a:rPr>
              <a:t>1</a:t>
            </a:r>
            <a:endParaRPr lang="ko-KR" altLang="en-US" sz="2400" b="1" dirty="0">
              <a:solidFill>
                <a:schemeClr val="bg1"/>
              </a:solidFill>
            </a:endParaRPr>
          </a:p>
        </p:txBody>
      </p:sp>
      <p:grpSp>
        <p:nvGrpSpPr>
          <p:cNvPr id="109" name="Group 108">
            <a:extLst>
              <a:ext uri="{FF2B5EF4-FFF2-40B4-BE49-F238E27FC236}">
                <a16:creationId xmlns:a16="http://schemas.microsoft.com/office/drawing/2014/main" id="{C8F53537-20E4-4A92-96A1-E7712DE25305}"/>
              </a:ext>
            </a:extLst>
          </p:cNvPr>
          <p:cNvGrpSpPr/>
          <p:nvPr/>
        </p:nvGrpSpPr>
        <p:grpSpPr>
          <a:xfrm>
            <a:off x="348344" y="5056802"/>
            <a:ext cx="3146315" cy="1795208"/>
            <a:chOff x="-475010" y="1114178"/>
            <a:chExt cx="4241713" cy="1795208"/>
          </a:xfrm>
        </p:grpSpPr>
        <p:sp>
          <p:nvSpPr>
            <p:cNvPr id="110" name="TextBox 109">
              <a:extLst>
                <a:ext uri="{FF2B5EF4-FFF2-40B4-BE49-F238E27FC236}">
                  <a16:creationId xmlns:a16="http://schemas.microsoft.com/office/drawing/2014/main" id="{D00DA043-ED48-4122-BF02-EF273355FE1A}"/>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Categorize the problem</a:t>
              </a:r>
              <a:endParaRPr lang="ko-KR" altLang="en-US" sz="1400" b="1" dirty="0">
                <a:solidFill>
                  <a:schemeClr val="tx1">
                    <a:lumMod val="75000"/>
                    <a:lumOff val="25000"/>
                  </a:schemeClr>
                </a:solidFill>
                <a:cs typeface="Arial" pitchFamily="34" charset="0"/>
              </a:endParaRPr>
            </a:p>
          </p:txBody>
        </p:sp>
        <p:sp>
          <p:nvSpPr>
            <p:cNvPr id="111" name="TextBox 110">
              <a:extLst>
                <a:ext uri="{FF2B5EF4-FFF2-40B4-BE49-F238E27FC236}">
                  <a16:creationId xmlns:a16="http://schemas.microsoft.com/office/drawing/2014/main" id="{418A768C-1AB2-4CE0-8481-A0B4C7886CD4}"/>
                </a:ext>
              </a:extLst>
            </p:cNvPr>
            <p:cNvSpPr txBox="1"/>
            <p:nvPr/>
          </p:nvSpPr>
          <p:spPr>
            <a:xfrm>
              <a:off x="-475010" y="1339726"/>
              <a:ext cx="4226291" cy="1569660"/>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Categorize the problem by input and output side. Whether the data is labeled? if yes, then supervised learning problem. If the output model is number, its  regression problem, when it’s a class then classification, when it’s a set of input group then clustering problem</a:t>
              </a:r>
            </a:p>
          </p:txBody>
        </p:sp>
      </p:grpSp>
      <p:sp>
        <p:nvSpPr>
          <p:cNvPr id="112" name="Oval 111">
            <a:extLst>
              <a:ext uri="{FF2B5EF4-FFF2-40B4-BE49-F238E27FC236}">
                <a16:creationId xmlns:a16="http://schemas.microsoft.com/office/drawing/2014/main" id="{C23B3096-2953-4C5C-B944-645928B50C48}"/>
              </a:ext>
            </a:extLst>
          </p:cNvPr>
          <p:cNvSpPr/>
          <p:nvPr/>
        </p:nvSpPr>
        <p:spPr>
          <a:xfrm>
            <a:off x="1554809" y="4445959"/>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bg1"/>
                </a:solidFill>
              </a:rPr>
              <a:t>3</a:t>
            </a:r>
            <a:endParaRPr lang="ko-KR" altLang="en-US" sz="2800" b="1" dirty="0">
              <a:solidFill>
                <a:schemeClr val="bg1"/>
              </a:solidFill>
            </a:endParaRPr>
          </a:p>
        </p:txBody>
      </p:sp>
      <p:grpSp>
        <p:nvGrpSpPr>
          <p:cNvPr id="116" name="Graphic 33">
            <a:extLst>
              <a:ext uri="{FF2B5EF4-FFF2-40B4-BE49-F238E27FC236}">
                <a16:creationId xmlns:a16="http://schemas.microsoft.com/office/drawing/2014/main" id="{1E670A86-138D-448C-9FA0-A43348B0CD21}"/>
              </a:ext>
            </a:extLst>
          </p:cNvPr>
          <p:cNvGrpSpPr/>
          <p:nvPr/>
        </p:nvGrpSpPr>
        <p:grpSpPr>
          <a:xfrm>
            <a:off x="5335861" y="2377728"/>
            <a:ext cx="1373029" cy="1269683"/>
            <a:chOff x="7424910" y="2405641"/>
            <a:chExt cx="1771650" cy="1638300"/>
          </a:xfrm>
          <a:solidFill>
            <a:schemeClr val="accent4"/>
          </a:solidFill>
        </p:grpSpPr>
        <p:sp>
          <p:nvSpPr>
            <p:cNvPr id="117" name="Freeform: Shape 116">
              <a:extLst>
                <a:ext uri="{FF2B5EF4-FFF2-40B4-BE49-F238E27FC236}">
                  <a16:creationId xmlns:a16="http://schemas.microsoft.com/office/drawing/2014/main" id="{1A8AB6EE-2CC6-4F41-96B8-F40F6DA2DBB5}"/>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858779D-75D3-4CA5-8159-F5102CA77370}"/>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9782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500"/>
                                        <p:tgtEl>
                                          <p:spTgt spid="9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fade">
                                      <p:cBhvr>
                                        <p:cTn id="31" dur="500"/>
                                        <p:tgtEl>
                                          <p:spTgt spid="10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4" grpId="0" animBg="1"/>
      <p:bldP spid="108" grpId="0" animBg="1"/>
      <p:bldP spid="1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Tips</a:t>
            </a:r>
          </a:p>
        </p:txBody>
      </p:sp>
      <p:grpSp>
        <p:nvGrpSpPr>
          <p:cNvPr id="89" name="Group 88">
            <a:extLst>
              <a:ext uri="{FF2B5EF4-FFF2-40B4-BE49-F238E27FC236}">
                <a16:creationId xmlns:a16="http://schemas.microsoft.com/office/drawing/2014/main" id="{7973A94D-06D8-4516-8BFB-D3BEC91DE496}"/>
              </a:ext>
            </a:extLst>
          </p:cNvPr>
          <p:cNvGrpSpPr/>
          <p:nvPr/>
        </p:nvGrpSpPr>
        <p:grpSpPr>
          <a:xfrm>
            <a:off x="3668606" y="1763795"/>
            <a:ext cx="4709648" cy="3723835"/>
            <a:chOff x="2228055" y="1971102"/>
            <a:chExt cx="4575969" cy="3618138"/>
          </a:xfrm>
        </p:grpSpPr>
        <p:sp>
          <p:nvSpPr>
            <p:cNvPr id="90" name="Freeform 18">
              <a:extLst>
                <a:ext uri="{FF2B5EF4-FFF2-40B4-BE49-F238E27FC236}">
                  <a16:creationId xmlns:a16="http://schemas.microsoft.com/office/drawing/2014/main" id="{FA1C5DDF-F95C-483E-8E45-5DACDDFA57B5}"/>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91" name="Group 90">
              <a:extLst>
                <a:ext uri="{FF2B5EF4-FFF2-40B4-BE49-F238E27FC236}">
                  <a16:creationId xmlns:a16="http://schemas.microsoft.com/office/drawing/2014/main" id="{FC7487B3-BE28-4E7A-9AAF-BEF363CBF99E}"/>
                </a:ext>
              </a:extLst>
            </p:cNvPr>
            <p:cNvGrpSpPr/>
            <p:nvPr/>
          </p:nvGrpSpPr>
          <p:grpSpPr>
            <a:xfrm>
              <a:off x="4023554" y="4019367"/>
              <a:ext cx="1008112" cy="734938"/>
              <a:chOff x="3509379" y="4293096"/>
              <a:chExt cx="1008112" cy="734938"/>
            </a:xfrm>
          </p:grpSpPr>
          <p:sp>
            <p:nvSpPr>
              <p:cNvPr id="93" name="Rounded Rectangle 10">
                <a:extLst>
                  <a:ext uri="{FF2B5EF4-FFF2-40B4-BE49-F238E27FC236}">
                    <a16:creationId xmlns:a16="http://schemas.microsoft.com/office/drawing/2014/main" id="{A98D3E0C-9A10-4EDD-989A-E4772C25EB0F}"/>
                  </a:ext>
                </a:extLst>
              </p:cNvPr>
              <p:cNvSpPr/>
              <p:nvPr/>
            </p:nvSpPr>
            <p:spPr>
              <a:xfrm>
                <a:off x="3509379" y="4293096"/>
                <a:ext cx="1008112"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Rounded Rectangle 13">
                <a:extLst>
                  <a:ext uri="{FF2B5EF4-FFF2-40B4-BE49-F238E27FC236}">
                    <a16:creationId xmlns:a16="http://schemas.microsoft.com/office/drawing/2014/main" id="{AECE958A-AF4B-44FA-B0C4-E5DEED045BCA}"/>
                  </a:ext>
                </a:extLst>
              </p:cNvPr>
              <p:cNvSpPr/>
              <p:nvPr/>
            </p:nvSpPr>
            <p:spPr>
              <a:xfrm>
                <a:off x="3581435" y="4537695"/>
                <a:ext cx="864000"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Chord 94">
                <a:extLst>
                  <a:ext uri="{FF2B5EF4-FFF2-40B4-BE49-F238E27FC236}">
                    <a16:creationId xmlns:a16="http://schemas.microsoft.com/office/drawing/2014/main" id="{F42DB7FC-6D57-482A-BEFD-3504517F6744}"/>
                  </a:ext>
                </a:extLst>
              </p:cNvPr>
              <p:cNvSpPr/>
              <p:nvPr/>
            </p:nvSpPr>
            <p:spPr>
              <a:xfrm>
                <a:off x="3766973" y="4535109"/>
                <a:ext cx="492925" cy="492925"/>
              </a:xfrm>
              <a:prstGeom prst="chord">
                <a:avLst>
                  <a:gd name="adj1" fmla="val 21471232"/>
                  <a:gd name="adj2" fmla="val 10878117"/>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92" name="Freeform 18">
              <a:extLst>
                <a:ext uri="{FF2B5EF4-FFF2-40B4-BE49-F238E27FC236}">
                  <a16:creationId xmlns:a16="http://schemas.microsoft.com/office/drawing/2014/main" id="{E92B699F-B474-4BAE-824E-70F9CF9649F7}"/>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96" name="Group 95">
            <a:extLst>
              <a:ext uri="{FF2B5EF4-FFF2-40B4-BE49-F238E27FC236}">
                <a16:creationId xmlns:a16="http://schemas.microsoft.com/office/drawing/2014/main" id="{5DBE5074-3174-4577-8B4C-BA2B52FEA377}"/>
              </a:ext>
            </a:extLst>
          </p:cNvPr>
          <p:cNvGrpSpPr/>
          <p:nvPr/>
        </p:nvGrpSpPr>
        <p:grpSpPr>
          <a:xfrm>
            <a:off x="8463083" y="2158490"/>
            <a:ext cx="3338727" cy="3200877"/>
            <a:chOff x="-475010" y="1114179"/>
            <a:chExt cx="4241713" cy="3200877"/>
          </a:xfrm>
        </p:grpSpPr>
        <p:sp>
          <p:nvSpPr>
            <p:cNvPr id="97" name="TextBox 96">
              <a:extLst>
                <a:ext uri="{FF2B5EF4-FFF2-40B4-BE49-F238E27FC236}">
                  <a16:creationId xmlns:a16="http://schemas.microsoft.com/office/drawing/2014/main" id="{4181C5D7-9E7D-46C2-8FDF-70BFD74E3AEB}"/>
                </a:ext>
              </a:extLst>
            </p:cNvPr>
            <p:cNvSpPr txBox="1"/>
            <p:nvPr/>
          </p:nvSpPr>
          <p:spPr>
            <a:xfrm>
              <a:off x="-475010" y="1114179"/>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Find the available algorithms</a:t>
              </a:r>
              <a:endParaRPr lang="ko-KR" altLang="en-US" sz="1400" b="1" dirty="0">
                <a:solidFill>
                  <a:schemeClr val="tx1">
                    <a:lumMod val="75000"/>
                    <a:lumOff val="25000"/>
                  </a:schemeClr>
                </a:solidFill>
                <a:cs typeface="Arial" pitchFamily="34" charset="0"/>
              </a:endParaRPr>
            </a:p>
          </p:txBody>
        </p:sp>
        <p:sp>
          <p:nvSpPr>
            <p:cNvPr id="98" name="TextBox 97">
              <a:extLst>
                <a:ext uri="{FF2B5EF4-FFF2-40B4-BE49-F238E27FC236}">
                  <a16:creationId xmlns:a16="http://schemas.microsoft.com/office/drawing/2014/main" id="{109CF553-E7EB-4480-B09B-E3C582D6DC02}"/>
                </a:ext>
              </a:extLst>
            </p:cNvPr>
            <p:cNvSpPr txBox="1"/>
            <p:nvPr/>
          </p:nvSpPr>
          <p:spPr>
            <a:xfrm>
              <a:off x="-475010" y="1421956"/>
              <a:ext cx="4226291" cy="2893100"/>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400" dirty="0">
                  <a:solidFill>
                    <a:schemeClr val="tx1">
                      <a:lumMod val="75000"/>
                      <a:lumOff val="25000"/>
                    </a:schemeClr>
                  </a:solidFill>
                  <a:cs typeface="Arial" pitchFamily="34" charset="0"/>
                </a:rPr>
                <a:t>Whether the model meets the business goals</a:t>
              </a:r>
            </a:p>
            <a:p>
              <a:pPr marL="171450" indent="-171450" algn="just">
                <a:buFont typeface="Arial" panose="020B0604020202020204" pitchFamily="34" charset="0"/>
                <a:buChar char="•"/>
              </a:pPr>
              <a:r>
                <a:rPr lang="en-US" altLang="ko-KR" sz="1400" dirty="0">
                  <a:solidFill>
                    <a:schemeClr val="tx1">
                      <a:lumMod val="75000"/>
                      <a:lumOff val="25000"/>
                    </a:schemeClr>
                  </a:solidFill>
                  <a:cs typeface="Arial" pitchFamily="34" charset="0"/>
                </a:rPr>
                <a:t>How much pre processing the model needs</a:t>
              </a:r>
            </a:p>
            <a:p>
              <a:pPr marL="171450" indent="-171450" algn="just">
                <a:buFont typeface="Arial" panose="020B0604020202020204" pitchFamily="34" charset="0"/>
                <a:buChar char="•"/>
              </a:pPr>
              <a:r>
                <a:rPr lang="en-US" altLang="ko-KR" sz="1400" dirty="0">
                  <a:solidFill>
                    <a:schemeClr val="tx1">
                      <a:lumMod val="75000"/>
                      <a:lumOff val="25000"/>
                    </a:schemeClr>
                  </a:solidFill>
                  <a:cs typeface="Arial" pitchFamily="34" charset="0"/>
                </a:rPr>
                <a:t>How accurate the model is</a:t>
              </a:r>
            </a:p>
            <a:p>
              <a:pPr marL="171450" indent="-171450" algn="just">
                <a:buFont typeface="Arial" panose="020B0604020202020204" pitchFamily="34" charset="0"/>
                <a:buChar char="•"/>
              </a:pPr>
              <a:r>
                <a:rPr lang="en-US" altLang="ko-KR" sz="1400" dirty="0">
                  <a:solidFill>
                    <a:schemeClr val="tx1">
                      <a:lumMod val="75000"/>
                      <a:lumOff val="25000"/>
                    </a:schemeClr>
                  </a:solidFill>
                  <a:cs typeface="Arial" pitchFamily="34" charset="0"/>
                </a:rPr>
                <a:t>How explainable the model is</a:t>
              </a:r>
            </a:p>
            <a:p>
              <a:pPr marL="171450" indent="-171450" algn="just">
                <a:buFont typeface="Arial" panose="020B0604020202020204" pitchFamily="34" charset="0"/>
                <a:buChar char="•"/>
              </a:pPr>
              <a:r>
                <a:rPr lang="en-US" altLang="ko-KR" sz="1400" dirty="0">
                  <a:solidFill>
                    <a:schemeClr val="tx1">
                      <a:lumMod val="75000"/>
                      <a:lumOff val="25000"/>
                    </a:schemeClr>
                  </a:solidFill>
                  <a:cs typeface="Arial" pitchFamily="34" charset="0"/>
                </a:rPr>
                <a:t>How fast the model is: How long does it take to build a model, and how long does the model take to make predictions.</a:t>
              </a:r>
            </a:p>
            <a:p>
              <a:pPr marL="171450" indent="-171450" algn="just">
                <a:buFont typeface="Arial" panose="020B0604020202020204" pitchFamily="34" charset="0"/>
                <a:buChar char="•"/>
              </a:pPr>
              <a:r>
                <a:rPr lang="en-US" altLang="ko-KR" sz="1400" dirty="0">
                  <a:solidFill>
                    <a:schemeClr val="tx1">
                      <a:lumMod val="75000"/>
                      <a:lumOff val="25000"/>
                    </a:schemeClr>
                  </a:solidFill>
                  <a:cs typeface="Arial" pitchFamily="34" charset="0"/>
                </a:rPr>
                <a:t>How scalable the model is</a:t>
              </a:r>
            </a:p>
            <a:p>
              <a:pPr marL="171450" indent="-171450" algn="just">
                <a:buFont typeface="Arial" panose="020B0604020202020204" pitchFamily="34" charset="0"/>
                <a:buChar char="•"/>
              </a:pPr>
              <a:endParaRPr lang="en-US" altLang="ko-KR" sz="1400" dirty="0">
                <a:solidFill>
                  <a:schemeClr val="tx1">
                    <a:lumMod val="75000"/>
                    <a:lumOff val="25000"/>
                  </a:schemeClr>
                </a:solidFill>
                <a:cs typeface="Arial" pitchFamily="34" charset="0"/>
              </a:endParaRPr>
            </a:p>
            <a:p>
              <a:pPr algn="just"/>
              <a:endParaRPr lang="ko-KR" altLang="en-US" sz="1400" dirty="0">
                <a:solidFill>
                  <a:schemeClr val="tx1">
                    <a:lumMod val="75000"/>
                    <a:lumOff val="25000"/>
                  </a:schemeClr>
                </a:solidFill>
                <a:cs typeface="Arial" pitchFamily="34" charset="0"/>
              </a:endParaRPr>
            </a:p>
          </p:txBody>
        </p:sp>
      </p:grpSp>
      <p:sp>
        <p:nvSpPr>
          <p:cNvPr id="99" name="Oval 98">
            <a:extLst>
              <a:ext uri="{FF2B5EF4-FFF2-40B4-BE49-F238E27FC236}">
                <a16:creationId xmlns:a16="http://schemas.microsoft.com/office/drawing/2014/main" id="{CD03D5DF-0CB9-4BC6-A835-C450471A48D4}"/>
              </a:ext>
            </a:extLst>
          </p:cNvPr>
          <p:cNvSpPr/>
          <p:nvPr/>
        </p:nvSpPr>
        <p:spPr>
          <a:xfrm>
            <a:off x="9787903" y="1572327"/>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bg1"/>
                </a:solidFill>
              </a:rPr>
              <a:t>6</a:t>
            </a:r>
            <a:endParaRPr lang="ko-KR" altLang="en-US" sz="2800" b="1" dirty="0">
              <a:solidFill>
                <a:schemeClr val="bg1"/>
              </a:solidFill>
            </a:endParaRPr>
          </a:p>
        </p:txBody>
      </p:sp>
      <p:grpSp>
        <p:nvGrpSpPr>
          <p:cNvPr id="105" name="Group 104">
            <a:extLst>
              <a:ext uri="{FF2B5EF4-FFF2-40B4-BE49-F238E27FC236}">
                <a16:creationId xmlns:a16="http://schemas.microsoft.com/office/drawing/2014/main" id="{E11343F0-A395-4460-8A41-5CB097DE924F}"/>
              </a:ext>
            </a:extLst>
          </p:cNvPr>
          <p:cNvGrpSpPr/>
          <p:nvPr/>
        </p:nvGrpSpPr>
        <p:grpSpPr>
          <a:xfrm>
            <a:off x="315778" y="2069621"/>
            <a:ext cx="3162832" cy="2146649"/>
            <a:chOff x="-475010" y="1114179"/>
            <a:chExt cx="4263979" cy="2146649"/>
          </a:xfrm>
        </p:grpSpPr>
        <p:sp>
          <p:nvSpPr>
            <p:cNvPr id="106" name="TextBox 105">
              <a:extLst>
                <a:ext uri="{FF2B5EF4-FFF2-40B4-BE49-F238E27FC236}">
                  <a16:creationId xmlns:a16="http://schemas.microsoft.com/office/drawing/2014/main" id="{6FF38DDC-8DBF-4C9E-B3A1-36580FF4D683}"/>
                </a:ext>
              </a:extLst>
            </p:cNvPr>
            <p:cNvSpPr txBox="1"/>
            <p:nvPr/>
          </p:nvSpPr>
          <p:spPr>
            <a:xfrm>
              <a:off x="-475010" y="1114179"/>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Understand Your Constraints</a:t>
              </a:r>
              <a:endParaRPr lang="ko-KR" altLang="en-US" sz="1400" b="1" dirty="0">
                <a:solidFill>
                  <a:schemeClr val="tx1">
                    <a:lumMod val="75000"/>
                    <a:lumOff val="25000"/>
                  </a:schemeClr>
                </a:solidFill>
                <a:cs typeface="Arial" pitchFamily="34" charset="0"/>
              </a:endParaRPr>
            </a:p>
          </p:txBody>
        </p:sp>
        <p:sp>
          <p:nvSpPr>
            <p:cNvPr id="107" name="TextBox 106">
              <a:extLst>
                <a:ext uri="{FF2B5EF4-FFF2-40B4-BE49-F238E27FC236}">
                  <a16:creationId xmlns:a16="http://schemas.microsoft.com/office/drawing/2014/main" id="{2A85F42A-51A2-4A21-9BC4-D047EFD0D565}"/>
                </a:ext>
              </a:extLst>
            </p:cNvPr>
            <p:cNvSpPr txBox="1"/>
            <p:nvPr/>
          </p:nvSpPr>
          <p:spPr>
            <a:xfrm>
              <a:off x="-437322" y="1444946"/>
              <a:ext cx="4226291" cy="1815882"/>
            </a:xfrm>
            <a:prstGeom prst="rect">
              <a:avLst/>
            </a:prstGeom>
            <a:noFill/>
          </p:spPr>
          <p:txBody>
            <a:bodyPr wrap="square" rtlCol="0">
              <a:spAutoFit/>
            </a:bodyPr>
            <a:lstStyle/>
            <a:p>
              <a:pPr algn="just"/>
              <a:r>
                <a:rPr lang="en-US" altLang="ko-KR" sz="1400" dirty="0">
                  <a:solidFill>
                    <a:schemeClr val="tx1">
                      <a:lumMod val="75000"/>
                      <a:lumOff val="25000"/>
                    </a:schemeClr>
                  </a:solidFill>
                  <a:cs typeface="Arial" pitchFamily="34" charset="0"/>
                </a:rPr>
                <a:t>Does the prediction have to be fast? In real time applications, it is obviously very important to have a prediction as fast as possible. For instance, in autonomous driving, it’s important that the classification of road signs be as fast as possible to avoid accidents.</a:t>
              </a:r>
              <a:endParaRPr lang="ko-KR" altLang="en-US" sz="1400" dirty="0">
                <a:solidFill>
                  <a:schemeClr val="tx1">
                    <a:lumMod val="75000"/>
                    <a:lumOff val="25000"/>
                  </a:schemeClr>
                </a:solidFill>
                <a:cs typeface="Arial" pitchFamily="34" charset="0"/>
              </a:endParaRPr>
            </a:p>
          </p:txBody>
        </p:sp>
      </p:grpSp>
      <p:sp>
        <p:nvSpPr>
          <p:cNvPr id="108" name="Oval 107">
            <a:extLst>
              <a:ext uri="{FF2B5EF4-FFF2-40B4-BE49-F238E27FC236}">
                <a16:creationId xmlns:a16="http://schemas.microsoft.com/office/drawing/2014/main" id="{75383483-26C5-48DF-A497-EDBE69BE2979}"/>
              </a:ext>
            </a:extLst>
          </p:cNvPr>
          <p:cNvSpPr/>
          <p:nvPr/>
        </p:nvSpPr>
        <p:spPr>
          <a:xfrm>
            <a:off x="1528886" y="1420063"/>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bg1"/>
                </a:solidFill>
              </a:rPr>
              <a:t>5</a:t>
            </a:r>
            <a:endParaRPr lang="ko-KR" altLang="en-US" sz="2800" b="1" dirty="0">
              <a:solidFill>
                <a:schemeClr val="bg1"/>
              </a:solidFill>
            </a:endParaRPr>
          </a:p>
        </p:txBody>
      </p:sp>
      <p:grpSp>
        <p:nvGrpSpPr>
          <p:cNvPr id="116" name="Graphic 33">
            <a:extLst>
              <a:ext uri="{FF2B5EF4-FFF2-40B4-BE49-F238E27FC236}">
                <a16:creationId xmlns:a16="http://schemas.microsoft.com/office/drawing/2014/main" id="{1E670A86-138D-448C-9FA0-A43348B0CD21}"/>
              </a:ext>
            </a:extLst>
          </p:cNvPr>
          <p:cNvGrpSpPr/>
          <p:nvPr/>
        </p:nvGrpSpPr>
        <p:grpSpPr>
          <a:xfrm>
            <a:off x="5335861" y="2377728"/>
            <a:ext cx="1373029" cy="1269683"/>
            <a:chOff x="7424910" y="2405641"/>
            <a:chExt cx="1771650" cy="1638300"/>
          </a:xfrm>
          <a:solidFill>
            <a:schemeClr val="accent4"/>
          </a:solidFill>
        </p:grpSpPr>
        <p:sp>
          <p:nvSpPr>
            <p:cNvPr id="117" name="Freeform: Shape 116">
              <a:extLst>
                <a:ext uri="{FF2B5EF4-FFF2-40B4-BE49-F238E27FC236}">
                  <a16:creationId xmlns:a16="http://schemas.microsoft.com/office/drawing/2014/main" id="{1A8AB6EE-2CC6-4F41-96B8-F40F6DA2DBB5}"/>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858779D-75D3-4CA5-8159-F5102CA77370}"/>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3E5D631F-4BA5-436D-8C46-582D4D87287F}"/>
              </a:ext>
            </a:extLst>
          </p:cNvPr>
          <p:cNvGrpSpPr/>
          <p:nvPr/>
        </p:nvGrpSpPr>
        <p:grpSpPr>
          <a:xfrm>
            <a:off x="-184419" y="5245125"/>
            <a:ext cx="7697349" cy="1729105"/>
            <a:chOff x="-1005624" y="1262483"/>
            <a:chExt cx="8181141" cy="1729105"/>
          </a:xfrm>
        </p:grpSpPr>
        <p:sp>
          <p:nvSpPr>
            <p:cNvPr id="30" name="TextBox 29">
              <a:extLst>
                <a:ext uri="{FF2B5EF4-FFF2-40B4-BE49-F238E27FC236}">
                  <a16:creationId xmlns:a16="http://schemas.microsoft.com/office/drawing/2014/main" id="{033B1103-87DB-4891-BE97-3C49B8BCCFF8}"/>
                </a:ext>
              </a:extLst>
            </p:cNvPr>
            <p:cNvSpPr txBox="1"/>
            <p:nvPr/>
          </p:nvSpPr>
          <p:spPr>
            <a:xfrm>
              <a:off x="-1005624" y="1262483"/>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Size of training set</a:t>
              </a:r>
              <a:endParaRPr lang="ko-KR" altLang="en-US" sz="14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249544BC-7C06-41E4-84BB-ED7868138FE0}"/>
                </a:ext>
              </a:extLst>
            </p:cNvPr>
            <p:cNvSpPr txBox="1"/>
            <p:nvPr/>
          </p:nvSpPr>
          <p:spPr>
            <a:xfrm>
              <a:off x="-473989" y="1606593"/>
              <a:ext cx="7649506" cy="1384995"/>
            </a:xfrm>
            <a:prstGeom prst="rect">
              <a:avLst/>
            </a:prstGeom>
            <a:noFill/>
          </p:spPr>
          <p:txBody>
            <a:bodyPr wrap="square" rtlCol="0">
              <a:spAutoFit/>
            </a:bodyPr>
            <a:lstStyle/>
            <a:p>
              <a:pPr algn="just"/>
              <a:r>
                <a:rPr lang="en-US" sz="1400" dirty="0"/>
                <a:t>a small training set, high bias/low variance classifiers (e.g., Naive Bayes) have an advantage over low bias/high variance classifiers (e.g., </a:t>
              </a:r>
              <a:r>
                <a:rPr lang="en-US" sz="1400" dirty="0" err="1"/>
                <a:t>kNN</a:t>
              </a:r>
              <a:r>
                <a:rPr lang="en-US" sz="1400" dirty="0"/>
                <a:t>), since the latter will overfit. But low bias/high variance classifiers start to win out as training set grows (they have lower asymptotic error), since high bias classifiers aren’t powerful enough to provide accurate models</a:t>
              </a:r>
              <a:endParaRPr lang="ko-KR" altLang="en-US" sz="1400" dirty="0">
                <a:solidFill>
                  <a:schemeClr val="tx1">
                    <a:lumMod val="75000"/>
                    <a:lumOff val="25000"/>
                  </a:schemeClr>
                </a:solidFill>
                <a:cs typeface="Arial" pitchFamily="34" charset="0"/>
              </a:endParaRPr>
            </a:p>
          </p:txBody>
        </p:sp>
      </p:grpSp>
      <p:sp>
        <p:nvSpPr>
          <p:cNvPr id="32" name="Oval 31">
            <a:extLst>
              <a:ext uri="{FF2B5EF4-FFF2-40B4-BE49-F238E27FC236}">
                <a16:creationId xmlns:a16="http://schemas.microsoft.com/office/drawing/2014/main" id="{6B866B71-8E8C-4988-9397-7009F41957C5}"/>
              </a:ext>
            </a:extLst>
          </p:cNvPr>
          <p:cNvSpPr/>
          <p:nvPr/>
        </p:nvSpPr>
        <p:spPr>
          <a:xfrm>
            <a:off x="1458998" y="4678933"/>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bg1"/>
                </a:solidFill>
              </a:rPr>
              <a:t>7</a:t>
            </a:r>
            <a:endParaRPr lang="ko-KR" altLang="en-US" sz="2800" b="1" dirty="0">
              <a:solidFill>
                <a:schemeClr val="bg1"/>
              </a:solidFill>
            </a:endParaRPr>
          </a:p>
        </p:txBody>
      </p:sp>
    </p:spTree>
    <p:extLst>
      <p:ext uri="{BB962C8B-B14F-4D97-AF65-F5344CB8AC3E}">
        <p14:creationId xmlns:p14="http://schemas.microsoft.com/office/powerpoint/2010/main" val="10694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500"/>
                                        <p:tgtEl>
                                          <p:spTgt spid="9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8" grpId="0" animBg="1"/>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Tips</a:t>
            </a:r>
          </a:p>
        </p:txBody>
      </p:sp>
      <p:pic>
        <p:nvPicPr>
          <p:cNvPr id="3" name="Picture 2">
            <a:extLst>
              <a:ext uri="{FF2B5EF4-FFF2-40B4-BE49-F238E27FC236}">
                <a16:creationId xmlns:a16="http://schemas.microsoft.com/office/drawing/2014/main" id="{3B5602DE-451F-4A96-BDD9-DC89C3625B01}"/>
              </a:ext>
            </a:extLst>
          </p:cNvPr>
          <p:cNvPicPr>
            <a:picLocks noChangeAspect="1"/>
          </p:cNvPicPr>
          <p:nvPr/>
        </p:nvPicPr>
        <p:blipFill rotWithShape="1">
          <a:blip r:embed="rId3"/>
          <a:srcRect t="8870"/>
          <a:stretch/>
        </p:blipFill>
        <p:spPr>
          <a:xfrm>
            <a:off x="1143113" y="1349827"/>
            <a:ext cx="9905773" cy="5400765"/>
          </a:xfrm>
          <a:prstGeom prst="rect">
            <a:avLst/>
          </a:prstGeom>
        </p:spPr>
      </p:pic>
    </p:spTree>
    <p:extLst>
      <p:ext uri="{BB962C8B-B14F-4D97-AF65-F5344CB8AC3E}">
        <p14:creationId xmlns:p14="http://schemas.microsoft.com/office/powerpoint/2010/main" val="76704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lstStyle/>
          <a:p>
            <a:r>
              <a:rPr lang="en-US" dirty="0"/>
              <a:t>My RoadMap</a:t>
            </a:r>
          </a:p>
        </p:txBody>
      </p:sp>
      <p:grpSp>
        <p:nvGrpSpPr>
          <p:cNvPr id="63" name="그룹 2">
            <a:extLst>
              <a:ext uri="{FF2B5EF4-FFF2-40B4-BE49-F238E27FC236}">
                <a16:creationId xmlns:a16="http://schemas.microsoft.com/office/drawing/2014/main" id="{E0F511DD-509E-4981-AE49-52C68B68922E}"/>
              </a:ext>
            </a:extLst>
          </p:cNvPr>
          <p:cNvGrpSpPr/>
          <p:nvPr/>
        </p:nvGrpSpPr>
        <p:grpSpPr>
          <a:xfrm>
            <a:off x="891038" y="3288463"/>
            <a:ext cx="10384574" cy="936104"/>
            <a:chOff x="891037" y="3385183"/>
            <a:chExt cx="10384574" cy="936104"/>
          </a:xfrm>
          <a:solidFill>
            <a:schemeClr val="accent1"/>
          </a:solidFill>
        </p:grpSpPr>
        <p:sp>
          <p:nvSpPr>
            <p:cNvPr id="64" name="Oval 11">
              <a:extLst>
                <a:ext uri="{FF2B5EF4-FFF2-40B4-BE49-F238E27FC236}">
                  <a16:creationId xmlns:a16="http://schemas.microsoft.com/office/drawing/2014/main" id="{6A01469E-6546-492E-8F6F-40BFF95DFC74}"/>
                </a:ext>
              </a:extLst>
            </p:cNvPr>
            <p:cNvSpPr/>
            <p:nvPr/>
          </p:nvSpPr>
          <p:spPr>
            <a:xfrm>
              <a:off x="891037" y="3474607"/>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5" name="Oval 11">
              <a:extLst>
                <a:ext uri="{FF2B5EF4-FFF2-40B4-BE49-F238E27FC236}">
                  <a16:creationId xmlns:a16="http://schemas.microsoft.com/office/drawing/2014/main" id="{72F58C56-3513-45CA-BD12-A42BA474ABEB}"/>
                </a:ext>
              </a:extLst>
            </p:cNvPr>
            <p:cNvSpPr/>
            <p:nvPr/>
          </p:nvSpPr>
          <p:spPr>
            <a:xfrm>
              <a:off x="2839789"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6" name="Oval 11">
              <a:extLst>
                <a:ext uri="{FF2B5EF4-FFF2-40B4-BE49-F238E27FC236}">
                  <a16:creationId xmlns:a16="http://schemas.microsoft.com/office/drawing/2014/main" id="{881209D7-319D-42BD-BDA7-A0D1F0C0EAEE}"/>
                </a:ext>
              </a:extLst>
            </p:cNvPr>
            <p:cNvSpPr/>
            <p:nvPr/>
          </p:nvSpPr>
          <p:spPr>
            <a:xfrm>
              <a:off x="4788541"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7" name="Oval 11">
              <a:extLst>
                <a:ext uri="{FF2B5EF4-FFF2-40B4-BE49-F238E27FC236}">
                  <a16:creationId xmlns:a16="http://schemas.microsoft.com/office/drawing/2014/main" id="{A9F56E4E-3EF0-49A1-9ED9-F0A8B693C485}"/>
                </a:ext>
              </a:extLst>
            </p:cNvPr>
            <p:cNvSpPr/>
            <p:nvPr/>
          </p:nvSpPr>
          <p:spPr>
            <a:xfrm>
              <a:off x="6737293"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8" name="Oval 11">
              <a:extLst>
                <a:ext uri="{FF2B5EF4-FFF2-40B4-BE49-F238E27FC236}">
                  <a16:creationId xmlns:a16="http://schemas.microsoft.com/office/drawing/2014/main" id="{76082D78-BE29-479E-B0F2-F91FC8DAC27A}"/>
                </a:ext>
              </a:extLst>
            </p:cNvPr>
            <p:cNvSpPr/>
            <p:nvPr/>
          </p:nvSpPr>
          <p:spPr>
            <a:xfrm>
              <a:off x="8686045"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4"/>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9" name="Oval 68">
              <a:extLst>
                <a:ext uri="{FF2B5EF4-FFF2-40B4-BE49-F238E27FC236}">
                  <a16:creationId xmlns:a16="http://schemas.microsoft.com/office/drawing/2014/main" id="{6C0D5D5F-9935-42E5-B441-322D0E63B4C7}"/>
                </a:ext>
              </a:extLst>
            </p:cNvPr>
            <p:cNvSpPr/>
            <p:nvPr/>
          </p:nvSpPr>
          <p:spPr>
            <a:xfrm>
              <a:off x="10339507" y="3385183"/>
              <a:ext cx="936104" cy="936104"/>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0" name="Oval 69">
              <a:extLst>
                <a:ext uri="{FF2B5EF4-FFF2-40B4-BE49-F238E27FC236}">
                  <a16:creationId xmlns:a16="http://schemas.microsoft.com/office/drawing/2014/main" id="{273C8711-C0BC-4D75-9871-465704685B63}"/>
                </a:ext>
              </a:extLst>
            </p:cNvPr>
            <p:cNvSpPr/>
            <p:nvPr/>
          </p:nvSpPr>
          <p:spPr>
            <a:xfrm>
              <a:off x="10637064" y="3682740"/>
              <a:ext cx="340990" cy="34099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71" name="Group 70">
            <a:extLst>
              <a:ext uri="{FF2B5EF4-FFF2-40B4-BE49-F238E27FC236}">
                <a16:creationId xmlns:a16="http://schemas.microsoft.com/office/drawing/2014/main" id="{27F229F6-858E-4336-9F4F-805B607B857B}"/>
              </a:ext>
            </a:extLst>
          </p:cNvPr>
          <p:cNvGrpSpPr/>
          <p:nvPr/>
        </p:nvGrpSpPr>
        <p:grpSpPr>
          <a:xfrm>
            <a:off x="472925" y="4198024"/>
            <a:ext cx="2054496" cy="1265720"/>
            <a:chOff x="692855" y="4093540"/>
            <a:chExt cx="1882941" cy="1265720"/>
          </a:xfrm>
        </p:grpSpPr>
        <p:sp>
          <p:nvSpPr>
            <p:cNvPr id="72" name="TextBox 71">
              <a:extLst>
                <a:ext uri="{FF2B5EF4-FFF2-40B4-BE49-F238E27FC236}">
                  <a16:creationId xmlns:a16="http://schemas.microsoft.com/office/drawing/2014/main" id="{C0CCA43B-693C-42A6-95DC-E73BF954CF87}"/>
                </a:ext>
              </a:extLst>
            </p:cNvPr>
            <p:cNvSpPr txBox="1"/>
            <p:nvPr/>
          </p:nvSpPr>
          <p:spPr>
            <a:xfrm>
              <a:off x="751322" y="4897595"/>
              <a:ext cx="1814826"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Build a clinical system for a hospital</a:t>
              </a:r>
            </a:p>
          </p:txBody>
        </p:sp>
        <p:sp>
          <p:nvSpPr>
            <p:cNvPr id="73" name="TextBox 72">
              <a:extLst>
                <a:ext uri="{FF2B5EF4-FFF2-40B4-BE49-F238E27FC236}">
                  <a16:creationId xmlns:a16="http://schemas.microsoft.com/office/drawing/2014/main" id="{2D4D04A0-3C04-4497-971C-A01F7B989A40}"/>
                </a:ext>
              </a:extLst>
            </p:cNvPr>
            <p:cNvSpPr txBox="1"/>
            <p:nvPr/>
          </p:nvSpPr>
          <p:spPr>
            <a:xfrm>
              <a:off x="751322" y="4579416"/>
              <a:ext cx="1824474" cy="307777"/>
            </a:xfrm>
            <a:prstGeom prst="rect">
              <a:avLst/>
            </a:prstGeom>
            <a:noFill/>
          </p:spPr>
          <p:txBody>
            <a:bodyPr wrap="square" lIns="108000" rIns="108000" rtlCol="0">
              <a:spAutoFit/>
            </a:bodyPr>
            <a:lstStyle/>
            <a:p>
              <a:r>
                <a:rPr lang="en-US" altLang="ko-KR" sz="1400" b="1" dirty="0">
                  <a:solidFill>
                    <a:schemeClr val="tx1">
                      <a:lumMod val="65000"/>
                      <a:lumOff val="35000"/>
                    </a:schemeClr>
                  </a:solidFill>
                  <a:cs typeface="Arial" pitchFamily="34" charset="0"/>
                </a:rPr>
                <a:t>System Architect</a:t>
              </a:r>
              <a:endParaRPr lang="ko-KR" altLang="en-US" sz="1400" b="1" dirty="0">
                <a:solidFill>
                  <a:schemeClr val="tx1">
                    <a:lumMod val="65000"/>
                    <a:lumOff val="35000"/>
                  </a:schemeClr>
                </a:solidFill>
                <a:cs typeface="Arial" pitchFamily="34" charset="0"/>
              </a:endParaRPr>
            </a:p>
          </p:txBody>
        </p:sp>
        <p:sp>
          <p:nvSpPr>
            <p:cNvPr id="74" name="TextBox 73">
              <a:extLst>
                <a:ext uri="{FF2B5EF4-FFF2-40B4-BE49-F238E27FC236}">
                  <a16:creationId xmlns:a16="http://schemas.microsoft.com/office/drawing/2014/main" id="{6AD3EBB0-C8C4-4007-876A-1D2AAC9F879F}"/>
                </a:ext>
              </a:extLst>
            </p:cNvPr>
            <p:cNvSpPr txBox="1"/>
            <p:nvPr/>
          </p:nvSpPr>
          <p:spPr>
            <a:xfrm>
              <a:off x="692855" y="4093540"/>
              <a:ext cx="1824474" cy="492443"/>
            </a:xfrm>
            <a:prstGeom prst="rect">
              <a:avLst/>
            </a:prstGeom>
            <a:noFill/>
          </p:spPr>
          <p:txBody>
            <a:bodyPr wrap="square" lIns="108000" tIns="0" rIns="0" bIns="0" rtlCol="0">
              <a:spAutoFit/>
            </a:bodyPr>
            <a:lstStyle/>
            <a:p>
              <a:r>
                <a:rPr lang="en-US" altLang="ko-KR" sz="3200" b="1" dirty="0">
                  <a:solidFill>
                    <a:schemeClr val="accent1"/>
                  </a:solidFill>
                  <a:cs typeface="Arial" pitchFamily="34" charset="0"/>
                </a:rPr>
                <a:t>2014</a:t>
              </a:r>
              <a:endParaRPr lang="ko-KR" altLang="en-US" sz="3200" b="1" dirty="0">
                <a:solidFill>
                  <a:schemeClr val="accent1"/>
                </a:solidFill>
                <a:cs typeface="Arial" pitchFamily="34" charset="0"/>
              </a:endParaRPr>
            </a:p>
          </p:txBody>
        </p:sp>
      </p:grpSp>
      <p:grpSp>
        <p:nvGrpSpPr>
          <p:cNvPr id="75" name="Group 74">
            <a:extLst>
              <a:ext uri="{FF2B5EF4-FFF2-40B4-BE49-F238E27FC236}">
                <a16:creationId xmlns:a16="http://schemas.microsoft.com/office/drawing/2014/main" id="{159276F9-2464-427B-8797-18583A740472}"/>
              </a:ext>
            </a:extLst>
          </p:cNvPr>
          <p:cNvGrpSpPr/>
          <p:nvPr/>
        </p:nvGrpSpPr>
        <p:grpSpPr>
          <a:xfrm>
            <a:off x="6215803" y="1666512"/>
            <a:ext cx="2764645" cy="1246035"/>
            <a:chOff x="32358" y="4113225"/>
            <a:chExt cx="2533791" cy="1246035"/>
          </a:xfrm>
        </p:grpSpPr>
        <p:sp>
          <p:nvSpPr>
            <p:cNvPr id="76" name="TextBox 75">
              <a:extLst>
                <a:ext uri="{FF2B5EF4-FFF2-40B4-BE49-F238E27FC236}">
                  <a16:creationId xmlns:a16="http://schemas.microsoft.com/office/drawing/2014/main" id="{316E5E0F-664B-45AA-9A5A-AF69FF8DBA55}"/>
                </a:ext>
              </a:extLst>
            </p:cNvPr>
            <p:cNvSpPr txBox="1"/>
            <p:nvPr/>
          </p:nvSpPr>
          <p:spPr>
            <a:xfrm>
              <a:off x="289305" y="4897595"/>
              <a:ext cx="2276844" cy="461665"/>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Lecturer of Electrical Engineering in </a:t>
              </a:r>
              <a:r>
                <a:rPr lang="en-US" altLang="ko-KR" sz="1200" dirty="0" err="1">
                  <a:solidFill>
                    <a:schemeClr val="tx1">
                      <a:lumMod val="65000"/>
                      <a:lumOff val="35000"/>
                    </a:schemeClr>
                  </a:solidFill>
                  <a:cs typeface="Arial" pitchFamily="34" charset="0"/>
                </a:rPr>
                <a:t>Mercu</a:t>
              </a:r>
              <a:r>
                <a:rPr lang="en-US" altLang="ko-KR" sz="1200" dirty="0">
                  <a:solidFill>
                    <a:schemeClr val="tx1">
                      <a:lumMod val="65000"/>
                      <a:lumOff val="35000"/>
                    </a:schemeClr>
                  </a:solidFill>
                  <a:cs typeface="Arial" pitchFamily="34" charset="0"/>
                </a:rPr>
                <a:t> </a:t>
              </a:r>
              <a:r>
                <a:rPr lang="en-US" altLang="ko-KR" sz="1200" dirty="0" err="1">
                  <a:solidFill>
                    <a:schemeClr val="tx1">
                      <a:lumMod val="65000"/>
                      <a:lumOff val="35000"/>
                    </a:schemeClr>
                  </a:solidFill>
                  <a:cs typeface="Arial" pitchFamily="34" charset="0"/>
                </a:rPr>
                <a:t>Buana</a:t>
              </a:r>
              <a:r>
                <a:rPr lang="en-US" altLang="ko-KR" sz="1200" dirty="0">
                  <a:solidFill>
                    <a:schemeClr val="tx1">
                      <a:lumMod val="65000"/>
                      <a:lumOff val="35000"/>
                    </a:schemeClr>
                  </a:solidFill>
                  <a:cs typeface="Arial" pitchFamily="34" charset="0"/>
                </a:rPr>
                <a:t> University</a:t>
              </a:r>
            </a:p>
          </p:txBody>
        </p:sp>
        <p:sp>
          <p:nvSpPr>
            <p:cNvPr id="77" name="TextBox 76">
              <a:extLst>
                <a:ext uri="{FF2B5EF4-FFF2-40B4-BE49-F238E27FC236}">
                  <a16:creationId xmlns:a16="http://schemas.microsoft.com/office/drawing/2014/main" id="{61B7A509-906D-498C-86F8-C545A5CFE54A}"/>
                </a:ext>
              </a:extLst>
            </p:cNvPr>
            <p:cNvSpPr txBox="1"/>
            <p:nvPr/>
          </p:nvSpPr>
          <p:spPr>
            <a:xfrm>
              <a:off x="731302" y="4629602"/>
              <a:ext cx="1824474" cy="307777"/>
            </a:xfrm>
            <a:prstGeom prst="rect">
              <a:avLst/>
            </a:prstGeom>
            <a:noFill/>
          </p:spPr>
          <p:txBody>
            <a:bodyPr wrap="square" lIns="108000" rIns="108000" rtlCol="0">
              <a:spAutoFit/>
            </a:bodyPr>
            <a:lstStyle/>
            <a:p>
              <a:pPr algn="r"/>
              <a:r>
                <a:rPr lang="en-US" altLang="ko-KR" sz="1400" b="1" dirty="0">
                  <a:solidFill>
                    <a:schemeClr val="tx1">
                      <a:lumMod val="65000"/>
                      <a:lumOff val="35000"/>
                    </a:schemeClr>
                  </a:solidFill>
                  <a:cs typeface="Arial" pitchFamily="34" charset="0"/>
                </a:rPr>
                <a:t>Lecturer</a:t>
              </a:r>
              <a:endParaRPr lang="ko-KR" altLang="en-US" sz="1400" b="1" dirty="0">
                <a:solidFill>
                  <a:schemeClr val="tx1">
                    <a:lumMod val="65000"/>
                    <a:lumOff val="35000"/>
                  </a:schemeClr>
                </a:solidFill>
                <a:cs typeface="Arial" pitchFamily="34" charset="0"/>
              </a:endParaRPr>
            </a:p>
          </p:txBody>
        </p:sp>
        <p:sp>
          <p:nvSpPr>
            <p:cNvPr id="78" name="TextBox 77">
              <a:extLst>
                <a:ext uri="{FF2B5EF4-FFF2-40B4-BE49-F238E27FC236}">
                  <a16:creationId xmlns:a16="http://schemas.microsoft.com/office/drawing/2014/main" id="{674BD466-0F65-4475-AE02-88CA95D3B52F}"/>
                </a:ext>
              </a:extLst>
            </p:cNvPr>
            <p:cNvSpPr txBox="1"/>
            <p:nvPr/>
          </p:nvSpPr>
          <p:spPr>
            <a:xfrm>
              <a:off x="32358" y="4113225"/>
              <a:ext cx="2470210" cy="492443"/>
            </a:xfrm>
            <a:prstGeom prst="rect">
              <a:avLst/>
            </a:prstGeom>
            <a:noFill/>
          </p:spPr>
          <p:txBody>
            <a:bodyPr wrap="square" lIns="108000" tIns="0" rIns="0" bIns="0" rtlCol="0">
              <a:spAutoFit/>
            </a:bodyPr>
            <a:lstStyle/>
            <a:p>
              <a:pPr algn="r"/>
              <a:r>
                <a:rPr lang="en-US" altLang="ko-KR" sz="3200" b="1" dirty="0">
                  <a:solidFill>
                    <a:schemeClr val="accent1"/>
                  </a:solidFill>
                  <a:cs typeface="Arial" pitchFamily="34" charset="0"/>
                </a:rPr>
                <a:t>2018</a:t>
              </a:r>
              <a:endParaRPr lang="ko-KR" altLang="en-US" sz="3200" b="1" dirty="0">
                <a:solidFill>
                  <a:schemeClr val="accent1"/>
                </a:solidFill>
                <a:cs typeface="Arial" pitchFamily="34" charset="0"/>
              </a:endParaRPr>
            </a:p>
          </p:txBody>
        </p:sp>
      </p:grpSp>
      <p:grpSp>
        <p:nvGrpSpPr>
          <p:cNvPr id="87" name="Group 36">
            <a:extLst>
              <a:ext uri="{FF2B5EF4-FFF2-40B4-BE49-F238E27FC236}">
                <a16:creationId xmlns:a16="http://schemas.microsoft.com/office/drawing/2014/main" id="{E0DC37C7-0130-47C8-A182-D4BB86758467}"/>
              </a:ext>
            </a:extLst>
          </p:cNvPr>
          <p:cNvGrpSpPr/>
          <p:nvPr/>
        </p:nvGrpSpPr>
        <p:grpSpPr>
          <a:xfrm>
            <a:off x="4717694" y="4227772"/>
            <a:ext cx="1971579" cy="1589184"/>
            <a:chOff x="731302" y="4139408"/>
            <a:chExt cx="1834846" cy="1589184"/>
          </a:xfrm>
        </p:grpSpPr>
        <p:sp>
          <p:nvSpPr>
            <p:cNvPr id="88" name="TextBox 87">
              <a:extLst>
                <a:ext uri="{FF2B5EF4-FFF2-40B4-BE49-F238E27FC236}">
                  <a16:creationId xmlns:a16="http://schemas.microsoft.com/office/drawing/2014/main" id="{798B9D09-C535-4FE8-8C82-AD6D4942B1ED}"/>
                </a:ext>
              </a:extLst>
            </p:cNvPr>
            <p:cNvSpPr txBox="1"/>
            <p:nvPr/>
          </p:nvSpPr>
          <p:spPr>
            <a:xfrm>
              <a:off x="751322" y="4897595"/>
              <a:ext cx="1814826" cy="83099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Master Degree of Software Engineering </a:t>
              </a:r>
              <a:r>
                <a:rPr lang="en-US" altLang="ko-KR" sz="1200" b="1" i="1" dirty="0">
                  <a:solidFill>
                    <a:schemeClr val="tx1">
                      <a:lumMod val="65000"/>
                      <a:lumOff val="35000"/>
                    </a:schemeClr>
                  </a:solidFill>
                  <a:cs typeface="Arial" pitchFamily="34" charset="0"/>
                </a:rPr>
                <a:t>Beijing Institute of Technology</a:t>
              </a:r>
            </a:p>
          </p:txBody>
        </p:sp>
        <p:sp>
          <p:nvSpPr>
            <p:cNvPr id="89" name="TextBox 88">
              <a:extLst>
                <a:ext uri="{FF2B5EF4-FFF2-40B4-BE49-F238E27FC236}">
                  <a16:creationId xmlns:a16="http://schemas.microsoft.com/office/drawing/2014/main" id="{568004B3-2EF0-40FD-A131-8A2975A3C1B1}"/>
                </a:ext>
              </a:extLst>
            </p:cNvPr>
            <p:cNvSpPr txBox="1"/>
            <p:nvPr/>
          </p:nvSpPr>
          <p:spPr>
            <a:xfrm>
              <a:off x="731302" y="4629602"/>
              <a:ext cx="1824474" cy="307777"/>
            </a:xfrm>
            <a:prstGeom prst="rect">
              <a:avLst/>
            </a:prstGeom>
            <a:noFill/>
          </p:spPr>
          <p:txBody>
            <a:bodyPr wrap="square" lIns="108000" rIns="108000" rtlCol="0">
              <a:spAutoFit/>
            </a:bodyPr>
            <a:lstStyle/>
            <a:p>
              <a:r>
                <a:rPr lang="en-US" altLang="ko-KR" sz="1400" b="1" dirty="0">
                  <a:solidFill>
                    <a:schemeClr val="tx1">
                      <a:lumMod val="65000"/>
                      <a:lumOff val="35000"/>
                    </a:schemeClr>
                  </a:solidFill>
                  <a:cs typeface="Arial" pitchFamily="34" charset="0"/>
                </a:rPr>
                <a:t>Master Program</a:t>
              </a:r>
              <a:endParaRPr lang="ko-KR" altLang="en-US" sz="1400" b="1" dirty="0">
                <a:solidFill>
                  <a:schemeClr val="tx1">
                    <a:lumMod val="65000"/>
                    <a:lumOff val="35000"/>
                  </a:schemeClr>
                </a:solidFill>
                <a:cs typeface="Arial" pitchFamily="34" charset="0"/>
              </a:endParaRPr>
            </a:p>
          </p:txBody>
        </p:sp>
        <p:sp>
          <p:nvSpPr>
            <p:cNvPr id="90" name="TextBox 89">
              <a:extLst>
                <a:ext uri="{FF2B5EF4-FFF2-40B4-BE49-F238E27FC236}">
                  <a16:creationId xmlns:a16="http://schemas.microsoft.com/office/drawing/2014/main" id="{85EB3CCB-F19A-4874-A3B8-9A40845D57E5}"/>
                </a:ext>
              </a:extLst>
            </p:cNvPr>
            <p:cNvSpPr txBox="1"/>
            <p:nvPr/>
          </p:nvSpPr>
          <p:spPr>
            <a:xfrm>
              <a:off x="731302" y="4139408"/>
              <a:ext cx="1824474" cy="492443"/>
            </a:xfrm>
            <a:prstGeom prst="rect">
              <a:avLst/>
            </a:prstGeom>
            <a:noFill/>
          </p:spPr>
          <p:txBody>
            <a:bodyPr wrap="square" lIns="108000" tIns="0" rIns="0" bIns="0" rtlCol="0">
              <a:spAutoFit/>
            </a:bodyPr>
            <a:lstStyle/>
            <a:p>
              <a:r>
                <a:rPr lang="en-US" altLang="ko-KR" sz="3200" b="1" dirty="0">
                  <a:solidFill>
                    <a:schemeClr val="accent1"/>
                  </a:solidFill>
                  <a:cs typeface="Arial" pitchFamily="34" charset="0"/>
                </a:rPr>
                <a:t>2016</a:t>
              </a:r>
              <a:endParaRPr lang="ko-KR" altLang="en-US" sz="3200" b="1" dirty="0">
                <a:solidFill>
                  <a:schemeClr val="accent1"/>
                </a:solidFill>
                <a:cs typeface="Arial" pitchFamily="34" charset="0"/>
              </a:endParaRPr>
            </a:p>
          </p:txBody>
        </p:sp>
      </p:grpSp>
      <p:grpSp>
        <p:nvGrpSpPr>
          <p:cNvPr id="34" name="Group 33">
            <a:extLst>
              <a:ext uri="{FF2B5EF4-FFF2-40B4-BE49-F238E27FC236}">
                <a16:creationId xmlns:a16="http://schemas.microsoft.com/office/drawing/2014/main" id="{84658487-1B64-41E9-BE02-CD8F31045ACA}"/>
              </a:ext>
            </a:extLst>
          </p:cNvPr>
          <p:cNvGrpSpPr/>
          <p:nvPr/>
        </p:nvGrpSpPr>
        <p:grpSpPr>
          <a:xfrm>
            <a:off x="8510968" y="4338441"/>
            <a:ext cx="2764644" cy="1246035"/>
            <a:chOff x="32358" y="4113225"/>
            <a:chExt cx="2533790" cy="1246035"/>
          </a:xfrm>
        </p:grpSpPr>
        <p:sp>
          <p:nvSpPr>
            <p:cNvPr id="35" name="TextBox 34">
              <a:extLst>
                <a:ext uri="{FF2B5EF4-FFF2-40B4-BE49-F238E27FC236}">
                  <a16:creationId xmlns:a16="http://schemas.microsoft.com/office/drawing/2014/main" id="{A8D6B9A2-BD16-4511-B94B-0DA26E2CF5FA}"/>
                </a:ext>
              </a:extLst>
            </p:cNvPr>
            <p:cNvSpPr txBox="1"/>
            <p:nvPr/>
          </p:nvSpPr>
          <p:spPr>
            <a:xfrm>
              <a:off x="751322" y="4897595"/>
              <a:ext cx="1814826" cy="461665"/>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Indonesian Diaspora Connect</a:t>
              </a:r>
            </a:p>
          </p:txBody>
        </p:sp>
        <p:sp>
          <p:nvSpPr>
            <p:cNvPr id="36" name="TextBox 35">
              <a:extLst>
                <a:ext uri="{FF2B5EF4-FFF2-40B4-BE49-F238E27FC236}">
                  <a16:creationId xmlns:a16="http://schemas.microsoft.com/office/drawing/2014/main" id="{D5B35464-C14E-4521-9FA1-90945C81CD18}"/>
                </a:ext>
              </a:extLst>
            </p:cNvPr>
            <p:cNvSpPr txBox="1"/>
            <p:nvPr/>
          </p:nvSpPr>
          <p:spPr>
            <a:xfrm>
              <a:off x="731302" y="4629602"/>
              <a:ext cx="1824474" cy="307777"/>
            </a:xfrm>
            <a:prstGeom prst="rect">
              <a:avLst/>
            </a:prstGeom>
            <a:noFill/>
          </p:spPr>
          <p:txBody>
            <a:bodyPr wrap="square" lIns="108000" rIns="108000" rtlCol="0">
              <a:spAutoFit/>
            </a:bodyPr>
            <a:lstStyle/>
            <a:p>
              <a:pPr algn="r"/>
              <a:r>
                <a:rPr lang="en-US" altLang="ko-KR" sz="1400" b="1" dirty="0">
                  <a:solidFill>
                    <a:schemeClr val="tx1">
                      <a:lumMod val="65000"/>
                      <a:lumOff val="35000"/>
                    </a:schemeClr>
                  </a:solidFill>
                  <a:cs typeface="Arial" pitchFamily="34" charset="0"/>
                </a:rPr>
                <a:t>Co-Founder</a:t>
              </a:r>
              <a:endParaRPr lang="ko-KR" altLang="en-US" sz="1400" b="1" dirty="0">
                <a:solidFill>
                  <a:schemeClr val="tx1">
                    <a:lumMod val="65000"/>
                    <a:lumOff val="35000"/>
                  </a:schemeClr>
                </a:solidFill>
                <a:cs typeface="Arial" pitchFamily="34" charset="0"/>
              </a:endParaRPr>
            </a:p>
          </p:txBody>
        </p:sp>
        <p:sp>
          <p:nvSpPr>
            <p:cNvPr id="37" name="TextBox 36">
              <a:extLst>
                <a:ext uri="{FF2B5EF4-FFF2-40B4-BE49-F238E27FC236}">
                  <a16:creationId xmlns:a16="http://schemas.microsoft.com/office/drawing/2014/main" id="{9AC49446-B67B-4740-B997-269CA9AB97DC}"/>
                </a:ext>
              </a:extLst>
            </p:cNvPr>
            <p:cNvSpPr txBox="1"/>
            <p:nvPr/>
          </p:nvSpPr>
          <p:spPr>
            <a:xfrm>
              <a:off x="32358" y="4113225"/>
              <a:ext cx="2470210" cy="492443"/>
            </a:xfrm>
            <a:prstGeom prst="rect">
              <a:avLst/>
            </a:prstGeom>
            <a:noFill/>
          </p:spPr>
          <p:txBody>
            <a:bodyPr wrap="square" lIns="108000" tIns="0" rIns="0" bIns="0" rtlCol="0">
              <a:spAutoFit/>
            </a:bodyPr>
            <a:lstStyle/>
            <a:p>
              <a:pPr algn="r"/>
              <a:r>
                <a:rPr lang="en-US" altLang="ko-KR" sz="3200" b="1" dirty="0">
                  <a:solidFill>
                    <a:schemeClr val="accent4"/>
                  </a:solidFill>
                  <a:cs typeface="Arial" pitchFamily="34" charset="0"/>
                </a:rPr>
                <a:t>Now</a:t>
              </a:r>
              <a:endParaRPr lang="ko-KR" altLang="en-US" sz="3200" b="1" dirty="0">
                <a:solidFill>
                  <a:schemeClr val="accent4"/>
                </a:solidFill>
                <a:cs typeface="Arial" pitchFamily="34" charset="0"/>
              </a:endParaRPr>
            </a:p>
          </p:txBody>
        </p:sp>
      </p:grpSp>
      <p:sp>
        <p:nvSpPr>
          <p:cNvPr id="31" name="TextBox 30">
            <a:extLst>
              <a:ext uri="{FF2B5EF4-FFF2-40B4-BE49-F238E27FC236}">
                <a16:creationId xmlns:a16="http://schemas.microsoft.com/office/drawing/2014/main" id="{21019241-B6DC-44B0-8345-DD9C6BE4F31E}"/>
              </a:ext>
            </a:extLst>
          </p:cNvPr>
          <p:cNvSpPr txBox="1"/>
          <p:nvPr/>
        </p:nvSpPr>
        <p:spPr>
          <a:xfrm>
            <a:off x="6699640" y="4893625"/>
            <a:ext cx="1950067" cy="1015663"/>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Building Campus Block-Chain System, DNNs for Fooling System, Text Processing using NLP, SVMs, Naïve Bayes, </a:t>
            </a:r>
            <a:r>
              <a:rPr lang="en-US" altLang="ko-KR" sz="1200" dirty="0" err="1">
                <a:solidFill>
                  <a:schemeClr val="tx1">
                    <a:lumMod val="65000"/>
                    <a:lumOff val="35000"/>
                  </a:schemeClr>
                </a:solidFill>
                <a:cs typeface="Arial" pitchFamily="34" charset="0"/>
              </a:rPr>
              <a:t>etc</a:t>
            </a:r>
            <a:endParaRPr lang="en-US" altLang="ko-KR" sz="1200" dirty="0">
              <a:solidFill>
                <a:schemeClr val="tx1">
                  <a:lumMod val="65000"/>
                  <a:lumOff val="35000"/>
                </a:schemeClr>
              </a:solidFill>
              <a:cs typeface="Arial" pitchFamily="34" charset="0"/>
            </a:endParaRPr>
          </a:p>
        </p:txBody>
      </p:sp>
      <p:grpSp>
        <p:nvGrpSpPr>
          <p:cNvPr id="41" name="Group 40">
            <a:extLst>
              <a:ext uri="{FF2B5EF4-FFF2-40B4-BE49-F238E27FC236}">
                <a16:creationId xmlns:a16="http://schemas.microsoft.com/office/drawing/2014/main" id="{91340EC3-5D68-4897-8A9B-D4647C1F0B7D}"/>
              </a:ext>
            </a:extLst>
          </p:cNvPr>
          <p:cNvGrpSpPr/>
          <p:nvPr/>
        </p:nvGrpSpPr>
        <p:grpSpPr>
          <a:xfrm>
            <a:off x="1698242" y="1824470"/>
            <a:ext cx="2054496" cy="1450386"/>
            <a:chOff x="692855" y="4093540"/>
            <a:chExt cx="1882941" cy="1450386"/>
          </a:xfrm>
        </p:grpSpPr>
        <p:sp>
          <p:nvSpPr>
            <p:cNvPr id="42" name="TextBox 41">
              <a:extLst>
                <a:ext uri="{FF2B5EF4-FFF2-40B4-BE49-F238E27FC236}">
                  <a16:creationId xmlns:a16="http://schemas.microsoft.com/office/drawing/2014/main" id="{2693BEB6-B579-4D00-BF09-A261A1D7D571}"/>
                </a:ext>
              </a:extLst>
            </p:cNvPr>
            <p:cNvSpPr txBox="1"/>
            <p:nvPr/>
          </p:nvSpPr>
          <p:spPr>
            <a:xfrm>
              <a:off x="751322" y="4897595"/>
              <a:ext cx="1814826" cy="646331"/>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Bachelor Degree of Electrical Engineering</a:t>
              </a:r>
            </a:p>
            <a:p>
              <a:r>
                <a:rPr lang="en-US" altLang="ko-KR" sz="1200" b="1" i="1" dirty="0" err="1">
                  <a:solidFill>
                    <a:schemeClr val="tx1">
                      <a:lumMod val="65000"/>
                      <a:lumOff val="35000"/>
                    </a:schemeClr>
                  </a:solidFill>
                  <a:cs typeface="Arial" pitchFamily="34" charset="0"/>
                </a:rPr>
                <a:t>Mercu</a:t>
              </a:r>
              <a:r>
                <a:rPr lang="en-US" altLang="ko-KR" sz="1200" b="1" i="1" dirty="0">
                  <a:solidFill>
                    <a:schemeClr val="tx1">
                      <a:lumMod val="65000"/>
                      <a:lumOff val="35000"/>
                    </a:schemeClr>
                  </a:solidFill>
                  <a:cs typeface="Arial" pitchFamily="34" charset="0"/>
                </a:rPr>
                <a:t> </a:t>
              </a:r>
              <a:r>
                <a:rPr lang="en-US" altLang="ko-KR" sz="1200" b="1" i="1" dirty="0" err="1">
                  <a:solidFill>
                    <a:schemeClr val="tx1">
                      <a:lumMod val="65000"/>
                      <a:lumOff val="35000"/>
                    </a:schemeClr>
                  </a:solidFill>
                  <a:cs typeface="Arial" pitchFamily="34" charset="0"/>
                </a:rPr>
                <a:t>Buana</a:t>
              </a:r>
              <a:r>
                <a:rPr lang="en-US" altLang="ko-KR" sz="1200" b="1" i="1" dirty="0">
                  <a:solidFill>
                    <a:schemeClr val="tx1">
                      <a:lumMod val="65000"/>
                      <a:lumOff val="35000"/>
                    </a:schemeClr>
                  </a:solidFill>
                  <a:cs typeface="Arial" pitchFamily="34" charset="0"/>
                </a:rPr>
                <a:t> University</a:t>
              </a:r>
            </a:p>
          </p:txBody>
        </p:sp>
        <p:sp>
          <p:nvSpPr>
            <p:cNvPr id="43" name="TextBox 42">
              <a:extLst>
                <a:ext uri="{FF2B5EF4-FFF2-40B4-BE49-F238E27FC236}">
                  <a16:creationId xmlns:a16="http://schemas.microsoft.com/office/drawing/2014/main" id="{8A2EA31E-6452-4637-B610-3B3622E4DD98}"/>
                </a:ext>
              </a:extLst>
            </p:cNvPr>
            <p:cNvSpPr txBox="1"/>
            <p:nvPr/>
          </p:nvSpPr>
          <p:spPr>
            <a:xfrm>
              <a:off x="751322" y="4579416"/>
              <a:ext cx="1824474" cy="307777"/>
            </a:xfrm>
            <a:prstGeom prst="rect">
              <a:avLst/>
            </a:prstGeom>
            <a:noFill/>
          </p:spPr>
          <p:txBody>
            <a:bodyPr wrap="square" lIns="108000" rIns="108000" rtlCol="0">
              <a:spAutoFit/>
            </a:bodyPr>
            <a:lstStyle/>
            <a:p>
              <a:r>
                <a:rPr lang="en-US" altLang="ko-KR" sz="1400" b="1" dirty="0">
                  <a:solidFill>
                    <a:schemeClr val="tx1">
                      <a:lumMod val="65000"/>
                      <a:lumOff val="35000"/>
                    </a:schemeClr>
                  </a:solidFill>
                  <a:cs typeface="Arial" pitchFamily="34" charset="0"/>
                </a:rPr>
                <a:t>Graduation</a:t>
              </a:r>
              <a:endParaRPr lang="ko-KR" altLang="en-US" sz="1400" b="1" dirty="0">
                <a:solidFill>
                  <a:schemeClr val="tx1">
                    <a:lumMod val="65000"/>
                    <a:lumOff val="35000"/>
                  </a:schemeClr>
                </a:solidFill>
                <a:cs typeface="Arial" pitchFamily="34" charset="0"/>
              </a:endParaRPr>
            </a:p>
          </p:txBody>
        </p:sp>
        <p:sp>
          <p:nvSpPr>
            <p:cNvPr id="44" name="TextBox 43">
              <a:extLst>
                <a:ext uri="{FF2B5EF4-FFF2-40B4-BE49-F238E27FC236}">
                  <a16:creationId xmlns:a16="http://schemas.microsoft.com/office/drawing/2014/main" id="{6712234D-9497-48BD-9DB5-8BBFA0CF1BCD}"/>
                </a:ext>
              </a:extLst>
            </p:cNvPr>
            <p:cNvSpPr txBox="1"/>
            <p:nvPr/>
          </p:nvSpPr>
          <p:spPr>
            <a:xfrm>
              <a:off x="692855" y="4093540"/>
              <a:ext cx="1824474" cy="492443"/>
            </a:xfrm>
            <a:prstGeom prst="rect">
              <a:avLst/>
            </a:prstGeom>
            <a:noFill/>
          </p:spPr>
          <p:txBody>
            <a:bodyPr wrap="square" lIns="108000" tIns="0" rIns="0" bIns="0" rtlCol="0">
              <a:spAutoFit/>
            </a:bodyPr>
            <a:lstStyle/>
            <a:p>
              <a:r>
                <a:rPr lang="en-US" altLang="ko-KR" sz="3200" b="1" dirty="0">
                  <a:solidFill>
                    <a:schemeClr val="accent1"/>
                  </a:solidFill>
                  <a:cs typeface="Arial" pitchFamily="34" charset="0"/>
                </a:rPr>
                <a:t>2015</a:t>
              </a:r>
              <a:endParaRPr lang="ko-KR" altLang="en-US" sz="3200" b="1" dirty="0">
                <a:solidFill>
                  <a:schemeClr val="accent1"/>
                </a:solidFill>
                <a:cs typeface="Arial" pitchFamily="34" charset="0"/>
              </a:endParaRPr>
            </a:p>
          </p:txBody>
        </p:sp>
      </p:grpSp>
      <p:sp>
        <p:nvSpPr>
          <p:cNvPr id="45" name="TextBox 44">
            <a:extLst>
              <a:ext uri="{FF2B5EF4-FFF2-40B4-BE49-F238E27FC236}">
                <a16:creationId xmlns:a16="http://schemas.microsoft.com/office/drawing/2014/main" id="{764B4C06-1878-4FA6-A70D-B7A8420F0366}"/>
              </a:ext>
            </a:extLst>
          </p:cNvPr>
          <p:cNvSpPr txBox="1"/>
          <p:nvPr/>
        </p:nvSpPr>
        <p:spPr>
          <a:xfrm>
            <a:off x="3936211" y="2589381"/>
            <a:ext cx="1980175" cy="646331"/>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Bachelor Degree of Computer Science</a:t>
            </a:r>
          </a:p>
          <a:p>
            <a:r>
              <a:rPr lang="en-US" altLang="ko-KR" sz="1200" b="1" i="1" dirty="0" err="1">
                <a:solidFill>
                  <a:schemeClr val="tx1">
                    <a:lumMod val="65000"/>
                    <a:lumOff val="35000"/>
                  </a:schemeClr>
                </a:solidFill>
                <a:cs typeface="Arial" pitchFamily="34" charset="0"/>
              </a:rPr>
              <a:t>Esa</a:t>
            </a:r>
            <a:r>
              <a:rPr lang="en-US" altLang="ko-KR" sz="1200" b="1" i="1" dirty="0">
                <a:solidFill>
                  <a:schemeClr val="tx1">
                    <a:lumMod val="65000"/>
                    <a:lumOff val="35000"/>
                  </a:schemeClr>
                </a:solidFill>
                <a:cs typeface="Arial" pitchFamily="34" charset="0"/>
              </a:rPr>
              <a:t> </a:t>
            </a:r>
            <a:r>
              <a:rPr lang="en-US" altLang="ko-KR" sz="1200" b="1" i="1" dirty="0" err="1">
                <a:solidFill>
                  <a:schemeClr val="tx1">
                    <a:lumMod val="65000"/>
                    <a:lumOff val="35000"/>
                  </a:schemeClr>
                </a:solidFill>
                <a:cs typeface="Arial" pitchFamily="34" charset="0"/>
              </a:rPr>
              <a:t>Unggul</a:t>
            </a:r>
            <a:r>
              <a:rPr lang="en-US" altLang="ko-KR" sz="1200" b="1" i="1" dirty="0">
                <a:solidFill>
                  <a:schemeClr val="tx1">
                    <a:lumMod val="65000"/>
                    <a:lumOff val="35000"/>
                  </a:schemeClr>
                </a:solidFill>
                <a:cs typeface="Arial" pitchFamily="34" charset="0"/>
              </a:rPr>
              <a:t> University</a:t>
            </a:r>
          </a:p>
        </p:txBody>
      </p:sp>
    </p:spTree>
    <p:extLst>
      <p:ext uri="{BB962C8B-B14F-4D97-AF65-F5344CB8AC3E}">
        <p14:creationId xmlns:p14="http://schemas.microsoft.com/office/powerpoint/2010/main" val="347721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Tips</a:t>
            </a:r>
          </a:p>
        </p:txBody>
      </p:sp>
      <p:pic>
        <p:nvPicPr>
          <p:cNvPr id="4" name="Picture 3">
            <a:extLst>
              <a:ext uri="{FF2B5EF4-FFF2-40B4-BE49-F238E27FC236}">
                <a16:creationId xmlns:a16="http://schemas.microsoft.com/office/drawing/2014/main" id="{A5BFE335-7D0A-4A53-B223-93094A21D982}"/>
              </a:ext>
            </a:extLst>
          </p:cNvPr>
          <p:cNvPicPr>
            <a:picLocks noChangeAspect="1"/>
          </p:cNvPicPr>
          <p:nvPr/>
        </p:nvPicPr>
        <p:blipFill rotWithShape="1">
          <a:blip r:embed="rId2"/>
          <a:srcRect t="53704"/>
          <a:stretch/>
        </p:blipFill>
        <p:spPr>
          <a:xfrm>
            <a:off x="5471886" y="2569029"/>
            <a:ext cx="6210107" cy="3949462"/>
          </a:xfrm>
          <a:prstGeom prst="rect">
            <a:avLst/>
          </a:prstGeom>
        </p:spPr>
      </p:pic>
      <p:pic>
        <p:nvPicPr>
          <p:cNvPr id="5" name="Picture 4">
            <a:extLst>
              <a:ext uri="{FF2B5EF4-FFF2-40B4-BE49-F238E27FC236}">
                <a16:creationId xmlns:a16="http://schemas.microsoft.com/office/drawing/2014/main" id="{28E423A3-F52D-421A-A1CE-A5B5D9F7FC0D}"/>
              </a:ext>
            </a:extLst>
          </p:cNvPr>
          <p:cNvPicPr>
            <a:picLocks noChangeAspect="1"/>
          </p:cNvPicPr>
          <p:nvPr/>
        </p:nvPicPr>
        <p:blipFill rotWithShape="1">
          <a:blip r:embed="rId2"/>
          <a:srcRect t="1" b="46481"/>
          <a:stretch/>
        </p:blipFill>
        <p:spPr>
          <a:xfrm>
            <a:off x="169578" y="1689100"/>
            <a:ext cx="5302308" cy="3898178"/>
          </a:xfrm>
          <a:prstGeom prst="rect">
            <a:avLst/>
          </a:prstGeom>
        </p:spPr>
      </p:pic>
    </p:spTree>
    <p:extLst>
      <p:ext uri="{BB962C8B-B14F-4D97-AF65-F5344CB8AC3E}">
        <p14:creationId xmlns:p14="http://schemas.microsoft.com/office/powerpoint/2010/main" val="119863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Tips</a:t>
            </a:r>
          </a:p>
        </p:txBody>
      </p:sp>
      <p:pic>
        <p:nvPicPr>
          <p:cNvPr id="5" name="Picture 4">
            <a:extLst>
              <a:ext uri="{FF2B5EF4-FFF2-40B4-BE49-F238E27FC236}">
                <a16:creationId xmlns:a16="http://schemas.microsoft.com/office/drawing/2014/main" id="{3AC4E195-B54C-4D84-93F6-170C841A4794}"/>
              </a:ext>
            </a:extLst>
          </p:cNvPr>
          <p:cNvPicPr>
            <a:picLocks noChangeAspect="1"/>
          </p:cNvPicPr>
          <p:nvPr/>
        </p:nvPicPr>
        <p:blipFill>
          <a:blip r:embed="rId2"/>
          <a:stretch>
            <a:fillRect/>
          </a:stretch>
        </p:blipFill>
        <p:spPr>
          <a:xfrm>
            <a:off x="970326" y="1316792"/>
            <a:ext cx="10251347" cy="4982409"/>
          </a:xfrm>
          <a:prstGeom prst="rect">
            <a:avLst/>
          </a:prstGeom>
        </p:spPr>
      </p:pic>
    </p:spTree>
    <p:extLst>
      <p:ext uri="{BB962C8B-B14F-4D97-AF65-F5344CB8AC3E}">
        <p14:creationId xmlns:p14="http://schemas.microsoft.com/office/powerpoint/2010/main" val="15084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Tips</a:t>
            </a:r>
          </a:p>
        </p:txBody>
      </p:sp>
      <p:pic>
        <p:nvPicPr>
          <p:cNvPr id="4" name="Picture 3">
            <a:extLst>
              <a:ext uri="{FF2B5EF4-FFF2-40B4-BE49-F238E27FC236}">
                <a16:creationId xmlns:a16="http://schemas.microsoft.com/office/drawing/2014/main" id="{BD26595D-361D-4849-97AA-E0BD567AEBE6}"/>
              </a:ext>
            </a:extLst>
          </p:cNvPr>
          <p:cNvPicPr>
            <a:picLocks noChangeAspect="1"/>
          </p:cNvPicPr>
          <p:nvPr/>
        </p:nvPicPr>
        <p:blipFill>
          <a:blip r:embed="rId2"/>
          <a:stretch>
            <a:fillRect/>
          </a:stretch>
        </p:blipFill>
        <p:spPr>
          <a:xfrm>
            <a:off x="2120734" y="1404517"/>
            <a:ext cx="7094995" cy="5244603"/>
          </a:xfrm>
          <a:prstGeom prst="rect">
            <a:avLst/>
          </a:prstGeom>
        </p:spPr>
      </p:pic>
    </p:spTree>
    <p:extLst>
      <p:ext uri="{BB962C8B-B14F-4D97-AF65-F5344CB8AC3E}">
        <p14:creationId xmlns:p14="http://schemas.microsoft.com/office/powerpoint/2010/main" val="303413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C1EAA-92F2-4A88-A69A-FA177DD826E9}"/>
              </a:ext>
            </a:extLst>
          </p:cNvPr>
          <p:cNvSpPr>
            <a:spLocks noGrp="1"/>
          </p:cNvSpPr>
          <p:nvPr>
            <p:ph type="body" sz="quarter" idx="10"/>
          </p:nvPr>
        </p:nvSpPr>
        <p:spPr/>
        <p:txBody>
          <a:bodyPr/>
          <a:lstStyle/>
          <a:p>
            <a:r>
              <a:rPr lang="en-US" dirty="0"/>
              <a:t>Tips</a:t>
            </a:r>
          </a:p>
        </p:txBody>
      </p:sp>
      <p:pic>
        <p:nvPicPr>
          <p:cNvPr id="3" name="Picture 2">
            <a:extLst>
              <a:ext uri="{FF2B5EF4-FFF2-40B4-BE49-F238E27FC236}">
                <a16:creationId xmlns:a16="http://schemas.microsoft.com/office/drawing/2014/main" id="{C522FE64-748B-454D-BFAC-301235452C0B}"/>
              </a:ext>
            </a:extLst>
          </p:cNvPr>
          <p:cNvPicPr>
            <a:picLocks noChangeAspect="1"/>
          </p:cNvPicPr>
          <p:nvPr/>
        </p:nvPicPr>
        <p:blipFill>
          <a:blip r:embed="rId2"/>
          <a:stretch>
            <a:fillRect/>
          </a:stretch>
        </p:blipFill>
        <p:spPr>
          <a:xfrm>
            <a:off x="2899682" y="1222803"/>
            <a:ext cx="5939518" cy="5635197"/>
          </a:xfrm>
          <a:prstGeom prst="rect">
            <a:avLst/>
          </a:prstGeom>
        </p:spPr>
      </p:pic>
    </p:spTree>
    <p:extLst>
      <p:ext uri="{BB962C8B-B14F-4D97-AF65-F5344CB8AC3E}">
        <p14:creationId xmlns:p14="http://schemas.microsoft.com/office/powerpoint/2010/main" val="406070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FB8624-E3C8-4D71-98AA-A3EA10F2BF98}"/>
              </a:ext>
            </a:extLst>
          </p:cNvPr>
          <p:cNvPicPr>
            <a:picLocks noChangeAspect="1"/>
          </p:cNvPicPr>
          <p:nvPr/>
        </p:nvPicPr>
        <p:blipFill>
          <a:blip r:embed="rId2"/>
          <a:stretch>
            <a:fillRect/>
          </a:stretch>
        </p:blipFill>
        <p:spPr>
          <a:xfrm>
            <a:off x="-95250" y="-1"/>
            <a:ext cx="12270363" cy="6924675"/>
          </a:xfrm>
          <a:prstGeom prst="rect">
            <a:avLst/>
          </a:prstGeom>
        </p:spPr>
      </p:pic>
    </p:spTree>
    <p:extLst>
      <p:ext uri="{BB962C8B-B14F-4D97-AF65-F5344CB8AC3E}">
        <p14:creationId xmlns:p14="http://schemas.microsoft.com/office/powerpoint/2010/main" val="2178178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FB8624-E3C8-4D71-98AA-A3EA10F2BF98}"/>
              </a:ext>
            </a:extLst>
          </p:cNvPr>
          <p:cNvPicPr>
            <a:picLocks noChangeAspect="1"/>
          </p:cNvPicPr>
          <p:nvPr/>
        </p:nvPicPr>
        <p:blipFill>
          <a:blip r:embed="rId2"/>
          <a:stretch>
            <a:fillRect/>
          </a:stretch>
        </p:blipFill>
        <p:spPr>
          <a:xfrm>
            <a:off x="-95250" y="-1"/>
            <a:ext cx="12270363" cy="6924675"/>
          </a:xfrm>
          <a:prstGeom prst="rect">
            <a:avLst/>
          </a:prstGeom>
        </p:spPr>
      </p:pic>
      <p:pic>
        <p:nvPicPr>
          <p:cNvPr id="2" name="Picture 1">
            <a:extLst>
              <a:ext uri="{FF2B5EF4-FFF2-40B4-BE49-F238E27FC236}">
                <a16:creationId xmlns:a16="http://schemas.microsoft.com/office/drawing/2014/main" id="{48645BDA-B229-44E9-A28B-57605849F39A}"/>
              </a:ext>
            </a:extLst>
          </p:cNvPr>
          <p:cNvPicPr>
            <a:picLocks noChangeAspect="1"/>
          </p:cNvPicPr>
          <p:nvPr/>
        </p:nvPicPr>
        <p:blipFill>
          <a:blip r:embed="rId3"/>
          <a:stretch>
            <a:fillRect/>
          </a:stretch>
        </p:blipFill>
        <p:spPr>
          <a:xfrm>
            <a:off x="2085975" y="1537145"/>
            <a:ext cx="10089138" cy="4614034"/>
          </a:xfrm>
          <a:prstGeom prst="rect">
            <a:avLst/>
          </a:prstGeom>
        </p:spPr>
      </p:pic>
    </p:spTree>
    <p:extLst>
      <p:ext uri="{BB962C8B-B14F-4D97-AF65-F5344CB8AC3E}">
        <p14:creationId xmlns:p14="http://schemas.microsoft.com/office/powerpoint/2010/main" val="1224882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FB8624-E3C8-4D71-98AA-A3EA10F2BF98}"/>
              </a:ext>
            </a:extLst>
          </p:cNvPr>
          <p:cNvPicPr>
            <a:picLocks noChangeAspect="1"/>
          </p:cNvPicPr>
          <p:nvPr/>
        </p:nvPicPr>
        <p:blipFill>
          <a:blip r:embed="rId3"/>
          <a:stretch>
            <a:fillRect/>
          </a:stretch>
        </p:blipFill>
        <p:spPr>
          <a:xfrm>
            <a:off x="-95250" y="-1"/>
            <a:ext cx="12270363" cy="6924675"/>
          </a:xfrm>
          <a:prstGeom prst="rect">
            <a:avLst/>
          </a:prstGeom>
        </p:spPr>
      </p:pic>
      <p:pic>
        <p:nvPicPr>
          <p:cNvPr id="3" name="Picture 2">
            <a:extLst>
              <a:ext uri="{FF2B5EF4-FFF2-40B4-BE49-F238E27FC236}">
                <a16:creationId xmlns:a16="http://schemas.microsoft.com/office/drawing/2014/main" id="{71096D0D-6823-4259-A030-3F3F3F8F542E}"/>
              </a:ext>
            </a:extLst>
          </p:cNvPr>
          <p:cNvPicPr>
            <a:picLocks noChangeAspect="1"/>
          </p:cNvPicPr>
          <p:nvPr/>
        </p:nvPicPr>
        <p:blipFill>
          <a:blip r:embed="rId4"/>
          <a:stretch>
            <a:fillRect/>
          </a:stretch>
        </p:blipFill>
        <p:spPr>
          <a:xfrm>
            <a:off x="2105025" y="1676400"/>
            <a:ext cx="10086975" cy="4352925"/>
          </a:xfrm>
          <a:prstGeom prst="rect">
            <a:avLst/>
          </a:prstGeom>
        </p:spPr>
      </p:pic>
    </p:spTree>
    <p:extLst>
      <p:ext uri="{BB962C8B-B14F-4D97-AF65-F5344CB8AC3E}">
        <p14:creationId xmlns:p14="http://schemas.microsoft.com/office/powerpoint/2010/main" val="3672066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4062787" y="2342963"/>
            <a:ext cx="3936758" cy="2123658"/>
          </a:xfrm>
          <a:prstGeom prst="rect">
            <a:avLst/>
          </a:prstGeom>
          <a:noFill/>
        </p:spPr>
        <p:txBody>
          <a:bodyPr wrap="square" rtlCol="0" anchor="ctr">
            <a:spAutoFit/>
          </a:bodyPr>
          <a:lstStyle/>
          <a:p>
            <a:pPr algn="ctr"/>
            <a:r>
              <a:rPr lang="en-US" altLang="ko-KR" sz="6600" b="1" dirty="0">
                <a:solidFill>
                  <a:schemeClr val="bg1"/>
                </a:solidFill>
                <a:cs typeface="Arial" pitchFamily="34" charset="0"/>
              </a:rPr>
              <a:t>THANK YOU</a:t>
            </a:r>
            <a:endParaRPr lang="ko-KR" altLang="en-US" sz="6600" b="1" dirty="0">
              <a:solidFill>
                <a:schemeClr val="bg1"/>
              </a:solidFill>
              <a:cs typeface="Arial" pitchFamily="34"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66871" y="1406410"/>
            <a:ext cx="4463914" cy="3904786"/>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grpSp>
        <p:nvGrpSpPr>
          <p:cNvPr id="243" name="Group 242">
            <a:extLst>
              <a:ext uri="{FF2B5EF4-FFF2-40B4-BE49-F238E27FC236}">
                <a16:creationId xmlns:a16="http://schemas.microsoft.com/office/drawing/2014/main" id="{4CBD32F6-15DA-453C-8E36-80230C9F6CF6}"/>
              </a:ext>
            </a:extLst>
          </p:cNvPr>
          <p:cNvGrpSpPr/>
          <p:nvPr/>
        </p:nvGrpSpPr>
        <p:grpSpPr>
          <a:xfrm flipH="1">
            <a:off x="7620779" y="1330888"/>
            <a:ext cx="4463914" cy="3904786"/>
            <a:chOff x="2491486" y="2166705"/>
            <a:chExt cx="4786450" cy="3429727"/>
          </a:xfrm>
          <a:solidFill>
            <a:schemeClr val="bg1"/>
          </a:solidFill>
        </p:grpSpPr>
        <p:grpSp>
          <p:nvGrpSpPr>
            <p:cNvPr id="244" name="Graphic 166">
              <a:extLst>
                <a:ext uri="{FF2B5EF4-FFF2-40B4-BE49-F238E27FC236}">
                  <a16:creationId xmlns:a16="http://schemas.microsoft.com/office/drawing/2014/main" id="{2421DC4F-9432-4D2C-B10B-91982C91A74B}"/>
                </a:ext>
              </a:extLst>
            </p:cNvPr>
            <p:cNvGrpSpPr/>
            <p:nvPr/>
          </p:nvGrpSpPr>
          <p:grpSpPr>
            <a:xfrm rot="10800000">
              <a:off x="2739541" y="2574234"/>
              <a:ext cx="3581400" cy="752475"/>
              <a:chOff x="4305300" y="3052762"/>
              <a:chExt cx="3581400" cy="752475"/>
            </a:xfrm>
            <a:grpFill/>
          </p:grpSpPr>
          <p:sp>
            <p:nvSpPr>
              <p:cNvPr id="446" name="Freeform: Shape 445">
                <a:extLst>
                  <a:ext uri="{FF2B5EF4-FFF2-40B4-BE49-F238E27FC236}">
                    <a16:creationId xmlns:a16="http://schemas.microsoft.com/office/drawing/2014/main" id="{E42A412F-7FA8-40EC-9C89-CA17BC397941}"/>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009CC0BC-01A2-4EDB-8B75-236B501FE455}"/>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37F399EE-B90F-44DC-8118-1CB273F1D16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6B0D90C9-82E9-439E-89DF-05EF6E3762E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4C18B3BE-1D70-4091-80CC-C3247DD2D04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A559D23-2365-4AE2-9468-451C91AC3910}"/>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EDCAB502-B9F1-4742-B2DB-29288CA4552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D196E198-4A3F-451A-B5E5-221DD76CDB08}"/>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55B337D7-BBED-42C0-9BC1-BDFFB4A1B03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F501C7FC-449D-4FDE-86E1-9F57E451A5F2}"/>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AFCBB3FC-2710-4C6B-8212-69655DEC869E}"/>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9650FAEC-022D-49BD-BD47-6E9B84380E2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9B79B2F5-62D8-4AF7-AC4C-20F87A0C438D}"/>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EEB0C64E-30FE-41F7-8AD0-EE93FA2092B8}"/>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C43FE7E6-8765-4EE8-8C62-7A99BDBF2D52}"/>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DCECA7F6-C976-4B60-A1DC-2628189CE187}"/>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F4FB805A-DFD5-480A-92BC-43760D912C0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84691870-B9E0-40D3-B417-56D743BFB609}"/>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D6DFB75F-F0C0-4C10-BD88-9AF694DC392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7CE5383A-65D7-46EA-AFED-64078222FB1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245" name="Graphic 244">
              <a:extLst>
                <a:ext uri="{FF2B5EF4-FFF2-40B4-BE49-F238E27FC236}">
                  <a16:creationId xmlns:a16="http://schemas.microsoft.com/office/drawing/2014/main" id="{CC2DC69B-55D2-43FC-98C2-798D68A05C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1486" y="3466203"/>
              <a:ext cx="3600450" cy="771525"/>
            </a:xfrm>
            <a:prstGeom prst="rect">
              <a:avLst/>
            </a:prstGeom>
          </p:spPr>
        </p:pic>
        <p:pic>
          <p:nvPicPr>
            <p:cNvPr id="246" name="Graphic 245">
              <a:extLst>
                <a:ext uri="{FF2B5EF4-FFF2-40B4-BE49-F238E27FC236}">
                  <a16:creationId xmlns:a16="http://schemas.microsoft.com/office/drawing/2014/main" id="{F1C02EA2-9666-4D11-88EB-84D4B8FC5A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436" y="3868249"/>
              <a:ext cx="3600450" cy="771525"/>
            </a:xfrm>
            <a:prstGeom prst="rect">
              <a:avLst/>
            </a:prstGeom>
          </p:spPr>
        </p:pic>
        <p:pic>
          <p:nvPicPr>
            <p:cNvPr id="247" name="Graphic 246">
              <a:extLst>
                <a:ext uri="{FF2B5EF4-FFF2-40B4-BE49-F238E27FC236}">
                  <a16:creationId xmlns:a16="http://schemas.microsoft.com/office/drawing/2014/main" id="{FFBB0E27-C8D3-417D-BC02-44A04DF357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578" y="4508639"/>
              <a:ext cx="3600450" cy="771525"/>
            </a:xfrm>
            <a:prstGeom prst="rect">
              <a:avLst/>
            </a:prstGeom>
          </p:spPr>
        </p:pic>
        <p:grpSp>
          <p:nvGrpSpPr>
            <p:cNvPr id="248" name="Graphic 166">
              <a:extLst>
                <a:ext uri="{FF2B5EF4-FFF2-40B4-BE49-F238E27FC236}">
                  <a16:creationId xmlns:a16="http://schemas.microsoft.com/office/drawing/2014/main" id="{55702D5D-2F35-4265-8F45-AF37214A8B3D}"/>
                </a:ext>
              </a:extLst>
            </p:cNvPr>
            <p:cNvGrpSpPr/>
            <p:nvPr/>
          </p:nvGrpSpPr>
          <p:grpSpPr>
            <a:xfrm rot="10800000">
              <a:off x="2854450" y="3801472"/>
              <a:ext cx="3581400" cy="752475"/>
              <a:chOff x="4305300" y="3052762"/>
              <a:chExt cx="3581400" cy="752475"/>
            </a:xfrm>
            <a:grpFill/>
          </p:grpSpPr>
          <p:sp>
            <p:nvSpPr>
              <p:cNvPr id="426" name="Freeform: Shape 425">
                <a:extLst>
                  <a:ext uri="{FF2B5EF4-FFF2-40B4-BE49-F238E27FC236}">
                    <a16:creationId xmlns:a16="http://schemas.microsoft.com/office/drawing/2014/main" id="{15A170AF-A946-48E2-A72F-2798E0193368}"/>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276D7C23-D2AC-4681-A639-AA6A3E635AD3}"/>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8EC2214F-47C1-48F7-8998-E270176B63F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B9C93598-310F-4C07-B6BF-EF657B57AC1B}"/>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F1F85428-27BB-4D8C-B423-76CDCA3D4C62}"/>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5B1CF213-D184-46CD-8D94-C4E4812060C7}"/>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114BC67F-8AEC-44AD-A9E9-632E8FE0F9F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CFA29142-DABB-4C83-B801-0C2FB1713EE9}"/>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E3E176BD-C8F2-4B8B-9DFA-9531598E80E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8F47759-D723-45F6-99E0-5A544020206E}"/>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4F40F452-3E71-4256-B92C-4489AF17EBBE}"/>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4DFD14D9-161F-489C-B6D1-7753BAE8E1B7}"/>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599533D1-3B2E-470B-B478-180EE11DAA96}"/>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5010A68-64C1-4019-9A88-497F179B5B9C}"/>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B6E71257-FEAD-4725-8FB5-4D62214F337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D74FDB99-749B-4BE8-926E-14A6F76025EA}"/>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59CB94BC-D210-4C4C-968D-F41497D12639}"/>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5187BA6A-CA10-42B1-BAEB-541AD84C54FC}"/>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8F60C719-EB11-457A-A4AE-013B93CD3D3B}"/>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26A39FC8-FEB5-4AEE-9301-94EC90191505}"/>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9" name="Graphic 166">
              <a:extLst>
                <a:ext uri="{FF2B5EF4-FFF2-40B4-BE49-F238E27FC236}">
                  <a16:creationId xmlns:a16="http://schemas.microsoft.com/office/drawing/2014/main" id="{2C5027B9-479C-4871-8113-3BE32937D7E4}"/>
                </a:ext>
              </a:extLst>
            </p:cNvPr>
            <p:cNvGrpSpPr/>
            <p:nvPr/>
          </p:nvGrpSpPr>
          <p:grpSpPr>
            <a:xfrm>
              <a:off x="3823543" y="2188695"/>
              <a:ext cx="2667773" cy="560516"/>
              <a:chOff x="4305300" y="3052762"/>
              <a:chExt cx="3581400" cy="752475"/>
            </a:xfrm>
            <a:grpFill/>
          </p:grpSpPr>
          <p:sp>
            <p:nvSpPr>
              <p:cNvPr id="406" name="Freeform: Shape 405">
                <a:extLst>
                  <a:ext uri="{FF2B5EF4-FFF2-40B4-BE49-F238E27FC236}">
                    <a16:creationId xmlns:a16="http://schemas.microsoft.com/office/drawing/2014/main" id="{607BA6C7-525B-41E9-B9FA-97F0A32C7C81}"/>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871F5E80-ECB4-48AA-978E-098C1F5560B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EC4B3461-A156-4193-8E42-899A58A1FB5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B00EA8D-8D2D-4B18-BB7C-BC4AB4749FE3}"/>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7EF465FF-5553-47E2-9BC6-6AF284141E4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35502AEA-B90C-4BB5-8C05-EEFDF65C0FF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C3B8F56-B823-4110-8413-AE980D89478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9B78858C-05F8-4C27-B15C-0E0C43BA74E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94362673-2E13-4F00-96D2-2A8BEC39E787}"/>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667B412C-D886-4DF5-937A-DB019522702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36549E96-D4C1-4B98-B5ED-7EE723CB5C5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29E6D823-911C-4143-95BF-20A1906D3586}"/>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FCBABB72-732B-439F-A13F-7CF2CA3954BC}"/>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B54EA640-CA6C-4B5F-96A8-3CA4E64689AB}"/>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898D97F4-B7FD-4827-908F-E5EB39D3ADD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26EAA106-17B9-4EB9-9250-D8139A82BF3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CF8C182E-0407-49EB-B63C-D610BAF5D89D}"/>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57390937-A427-48F7-88AB-62C92CEE3E83}"/>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360E6838-86CC-469A-B113-248E22C3141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3BA80818-6BE6-4049-964A-BE3D05599366}"/>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50" name="Graphic 234">
              <a:extLst>
                <a:ext uri="{FF2B5EF4-FFF2-40B4-BE49-F238E27FC236}">
                  <a16:creationId xmlns:a16="http://schemas.microsoft.com/office/drawing/2014/main" id="{F639ABD9-5D4D-48D4-84D8-1D5286A78C3B}"/>
                </a:ext>
              </a:extLst>
            </p:cNvPr>
            <p:cNvGrpSpPr/>
            <p:nvPr/>
          </p:nvGrpSpPr>
          <p:grpSpPr>
            <a:xfrm>
              <a:off x="3273841" y="2338140"/>
              <a:ext cx="3495664" cy="1188682"/>
              <a:chOff x="7540326" y="1358451"/>
              <a:chExt cx="4257675" cy="1447800"/>
            </a:xfrm>
            <a:grpFill/>
          </p:grpSpPr>
          <p:sp>
            <p:nvSpPr>
              <p:cNvPr id="400" name="Freeform: Shape 399">
                <a:extLst>
                  <a:ext uri="{FF2B5EF4-FFF2-40B4-BE49-F238E27FC236}">
                    <a16:creationId xmlns:a16="http://schemas.microsoft.com/office/drawing/2014/main" id="{29EBF8CE-3463-4215-8FAA-91FAF49000A0}"/>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6D076BD1-1F6A-4F2B-ABC9-4A8DE2F8F3B0}"/>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33BB8D7D-3826-48B5-ABFB-427F69F6EEDE}"/>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A29D0F4F-95AD-4DF9-9531-6FE367686ED4}"/>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88117238-1602-4BB4-86C9-F44524BB3D53}"/>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B9A59C83-C28D-470B-AE61-A2B0FDAAF142}"/>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51" name="Graphic 166">
              <a:extLst>
                <a:ext uri="{FF2B5EF4-FFF2-40B4-BE49-F238E27FC236}">
                  <a16:creationId xmlns:a16="http://schemas.microsoft.com/office/drawing/2014/main" id="{CFC12398-65B3-4CB4-ADEB-6CF0ED744631}"/>
                </a:ext>
              </a:extLst>
            </p:cNvPr>
            <p:cNvGrpSpPr/>
            <p:nvPr/>
          </p:nvGrpSpPr>
          <p:grpSpPr>
            <a:xfrm>
              <a:off x="4054049" y="5011904"/>
              <a:ext cx="2667773" cy="560516"/>
              <a:chOff x="4305300" y="3052762"/>
              <a:chExt cx="3581400" cy="752475"/>
            </a:xfrm>
            <a:grpFill/>
          </p:grpSpPr>
          <p:sp>
            <p:nvSpPr>
              <p:cNvPr id="380" name="Freeform: Shape 379">
                <a:extLst>
                  <a:ext uri="{FF2B5EF4-FFF2-40B4-BE49-F238E27FC236}">
                    <a16:creationId xmlns:a16="http://schemas.microsoft.com/office/drawing/2014/main" id="{5B15A432-0638-4B3C-BE61-6EC88AB6412C}"/>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EE7D0429-6F42-466A-9CB3-D61CDC8EEC0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284A062F-BD90-46CE-B365-DEA45C6FE1C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F7260AF-A45A-410B-A0DA-A4D17FDE6A9F}"/>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C3C6979-6A31-400E-8710-5F0C92456023}"/>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2B263154-E34F-4D41-9766-89B5B07652B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F674A627-251A-41C0-8E09-030E14C2118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2196D23-B83A-4299-AF12-4E313FB5DFE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66EE5304-A664-42D2-BF44-A6649A108600}"/>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5C76FD4-C0DA-496E-9B9F-2F2FFD67E44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E41F8568-A648-4C3F-BB65-71FCEC3CE8B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A74A629-7081-461B-A120-8ABCEDBBEF21}"/>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6BE67B53-1D49-4618-83F9-8927DDEF997F}"/>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6812019F-D2F2-4A92-81F3-5C9F0275B86F}"/>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A6B489AA-C869-4C64-8180-759D4E4988C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93050B99-C3E4-473C-89F0-5977996552BE}"/>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EC2C704F-E071-4976-9DB7-AD1505B08FA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14491F19-9B9E-4896-B67C-8B815DD273EC}"/>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7871F1AA-3B8B-43A0-9BD1-4A0E27A096D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383452F9-6EC2-4ABE-B336-038E84AD9B8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52" name="Graphic 3">
              <a:extLst>
                <a:ext uri="{FF2B5EF4-FFF2-40B4-BE49-F238E27FC236}">
                  <a16:creationId xmlns:a16="http://schemas.microsoft.com/office/drawing/2014/main" id="{9712B98F-ABDC-4AB3-965F-BFDB457D4CA2}"/>
                </a:ext>
              </a:extLst>
            </p:cNvPr>
            <p:cNvGrpSpPr/>
            <p:nvPr/>
          </p:nvGrpSpPr>
          <p:grpSpPr>
            <a:xfrm>
              <a:off x="4386205" y="2166705"/>
              <a:ext cx="2891731" cy="3429727"/>
              <a:chOff x="5276850" y="2457450"/>
              <a:chExt cx="1638300" cy="1943100"/>
            </a:xfrm>
            <a:grpFill/>
          </p:grpSpPr>
          <p:sp>
            <p:nvSpPr>
              <p:cNvPr id="253" name="Freeform: Shape 252">
                <a:extLst>
                  <a:ext uri="{FF2B5EF4-FFF2-40B4-BE49-F238E27FC236}">
                    <a16:creationId xmlns:a16="http://schemas.microsoft.com/office/drawing/2014/main" id="{BCB10EC3-F9FD-4BD3-B432-1F67F7A2B06D}"/>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EA4EFBB6-A180-4A46-806D-9FF011B800CC}"/>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AB8C1B48-14C0-45AF-ACE4-D384A13EFEA0}"/>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47AB64E-42D3-4B86-B3C6-3AF638839EC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E34B664B-ADA9-4C53-996B-8CA49350BAEB}"/>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B1775D1-37D4-4D09-A658-43975E433EAD}"/>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83862157-44F5-42EF-A814-55A1F20455F4}"/>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7564B6D2-C40D-473D-8A00-94195B0BC028}"/>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4725E98C-E31A-4169-9291-C63B2CCCEB5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B14512C-4B6F-433C-ADCA-67A31B8143B5}"/>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FE2FDE2C-EC99-4200-991F-0272B2266D7D}"/>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8BE5022-25F5-4AD8-A8F2-32175443A6B3}"/>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A0EF392-13E4-4014-93F8-A2538F25A9AC}"/>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407D87E-370F-4D27-AC40-4355C0FAED14}"/>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2A39684-270E-4450-9F27-4B342919770C}"/>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5878065-A12B-4EF7-8826-3951B6AC694D}"/>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A8671582-68F4-4A75-9421-9C9E68CC0B3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01D02A7-474B-4734-B638-40B9211F0A7C}"/>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07D10B9F-88FA-4D8D-A638-6FC1816B9943}"/>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9C76909-B5D7-46F9-9102-321793948867}"/>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70439CD8-F03C-4C89-BEAA-44FCBAC3F3B8}"/>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EB2254B-7AB6-460F-9A27-D20AC6206BB0}"/>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9806DB72-A243-4C1E-AEEB-C089367CE229}"/>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44298E6-D716-4E2B-8E55-2E536A6FB00A}"/>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064E49F8-CD0F-4134-BD20-7118B9446880}"/>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C4C07A2-C57A-4A84-9682-32A8D6AC3F20}"/>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5A8B16D-0E58-4C8F-AD85-D7C66780134B}"/>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38B934A0-4103-4735-97EE-E0E179760D14}"/>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4801DB61-6627-4405-A374-C3B179776BDC}"/>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2B286092-D07F-45BA-AD2C-89F4F3531F2A}"/>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A0F6DC74-5B4C-43EF-8A99-2EC020348955}"/>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0F50E5A9-8913-4C3E-B6C0-1DED393EDC29}"/>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4AFA26B-65EE-4612-AE88-86AAFA9E36FF}"/>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C6729BF7-AB28-45AD-97E4-D5925162BC0A}"/>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809A929D-2D56-4F16-B2F8-775856E77892}"/>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2217859-1E48-47DB-A0A9-EF06EF7C2215}"/>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6003D3A9-C972-48AE-95A5-CB4F487DA034}"/>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D259047-6AE4-43C4-8A3E-8B6F378B22BF}"/>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2265CAB4-DDFC-4061-A2FE-F35CF6516FF6}"/>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E33B8C2-248A-4725-AD51-094C2737431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622372C3-4D8D-45C0-945F-A788D265A21A}"/>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2484352-226F-4A3B-AD87-8B34A9B16AD0}"/>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921317C-2BD2-460B-881A-C40D1616B43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0EB169FF-408B-44BF-A055-E16A88714E54}"/>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322DB3CA-56CF-407B-9A97-ED44A0E7B0AA}"/>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9BA96D8-E563-4368-8DED-5013F0335EEE}"/>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B9C5FF4-FA54-4BAF-83E9-696AEA7A305A}"/>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388266F5-768C-45ED-9E3A-E38CEC7FE1A6}"/>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3F7D155-A09E-4C52-970A-A80E50B98103}"/>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ADC8F1A9-2F1C-42C3-8BFA-B008F0F146A2}"/>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9F2BF199-49B4-439D-8F58-4302DB6A666F}"/>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A9739D25-799A-4657-964C-BFC6AC9D1205}"/>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9CFF14B9-E2F2-4483-863A-FE651FF42E15}"/>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358C18A-D50C-45E8-9F22-32D0D39E134D}"/>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2D0C2A36-2BFD-409B-AB4F-03B06825838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EBA78A01-C14A-4B2B-BD8F-D4C5CC1186CB}"/>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9E0A8350-DB0C-4782-89B1-EF8ABAF14478}"/>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1B62306E-2B48-455C-B893-225F09F4F5BB}"/>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8F96CC93-3B11-4A0A-AB58-DFC6108AD9E1}"/>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ECD01863-A70F-4992-85A2-108A4D1F8AED}"/>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DC8D708E-1597-463B-AC54-CE6803EC403D}"/>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69C3B0A0-7E31-4693-80F1-043254CFDA6E}"/>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C7B98117-1E51-464D-957D-ADCA58AAC068}"/>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0D93EB15-8D9C-4EE2-9814-646ED059AB85}"/>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68DE257F-759C-4C7F-B549-51C5AAB3D61F}"/>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4967AC41-6472-445A-890A-BA9FBDDC817B}"/>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8F16853-1C13-448B-95C1-663057C77EF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7F8077C5-5A07-44F2-A151-F722214D324A}"/>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0F44586B-FEB6-4693-9259-78AC82EBFB52}"/>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6F63EF1-E332-490C-9DD0-402E17B876FC}"/>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4E894836-C191-4828-85AC-FD224F14CEC8}"/>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E98577EB-D478-4B59-BC23-6153AF8B8757}"/>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02EC186-DF10-4D81-8DDB-AA67BF63CAFC}"/>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1556294B-96C1-4938-9165-D59B5DF35A26}"/>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C73B0FBA-74FD-443E-B56E-57A206FE7AD5}"/>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4FAF9E5B-A9EF-4BA1-842F-F8D25B38D240}"/>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654CA1BD-0F70-4E68-AAA3-66877A0E1D47}"/>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F7547440-FBEA-4748-8DF6-2DDA9BB7C23F}"/>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172EF6A-5E03-4FFC-A155-138BB091B7F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E7AE9FD4-6605-45F4-9CBE-7D7F6051BB1D}"/>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9792912-999B-4896-9163-3644FE9D127F}"/>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2B302DB-41FC-4D02-8622-96370316F374}"/>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7FBF6AFD-EE30-4898-8A84-38369187E145}"/>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60DC4465-29FF-4BC9-B1A7-F3CB48E492E6}"/>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B4FAF731-D536-42DD-A6A0-CA2D1BE8DA3D}"/>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D4212C61-03E7-4C6E-A7F9-162F48CD8BD0}"/>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2254A24C-F38B-473B-9F74-B2B8A9DA2E76}"/>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845E5B8C-136E-47C9-A1F4-11CCB1381F28}"/>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8EC50A59-FE5C-4FEF-913B-33DFEFA3F6F4}"/>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006345-92BB-495F-A76A-A1BD0BBECC53}"/>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BB55EBAF-049D-49B8-A082-ED49B22BF9F8}"/>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792ECF5-A723-4BD3-8B7D-BF2FD14F5AC1}"/>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4B2FD88C-F12F-4129-AF33-2C3DB2B7B679}"/>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3D1D0A8F-5F7E-4775-B2C8-217FBCE87AC3}"/>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31F74256-88AD-4109-905B-0F9A43F3903A}"/>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970817A1-85A3-4CCC-ACC7-3370E29CEB5F}"/>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1DF1AA2-01DC-489A-9BD0-A965FBBD4053}"/>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1ABF0D3-54E9-4150-957D-279EE160447F}"/>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28F70E7-546E-4E13-956D-43414BD53414}"/>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7B539F38-E20A-4585-B5BF-69A891B0D887}"/>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EA966DF-B91D-4C47-A439-54E9FC2EC8C5}"/>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9706432-7D4C-4B9F-BF04-8C04C93FE21F}"/>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B70FA1A8-9ACD-4DCE-8E55-05908B0BD28F}"/>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B459A09F-4FEB-473A-8ED9-A03E00AA8C7B}"/>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DFBACF39-9958-4BA3-B689-791995857E87}"/>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23A07751-11E1-4471-9800-C55B7C6F78D5}"/>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483FC51C-E791-4B22-992C-6309F9DDC1D5}"/>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B7B08F46-9CC0-4E46-894E-4DBA31CD0F2D}"/>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32B293E6-0FA0-4E16-AF4A-937D26BC5CAA}"/>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7A897636-B97A-4170-90B1-AB187A055A08}"/>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25F1BDD3-3E0C-4F73-80CA-28E2446D26C5}"/>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0AFFAFBB-04D2-4A7A-A233-9D66ADE09D15}"/>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76D28312-488B-4F4B-AE09-F3409BAED2B0}"/>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5EA9DC69-0C1F-4BF0-BACB-646A5CDBB174}"/>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FD14F986-FEA5-43EF-BFE0-8DEF89C57C87}"/>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DB662D1F-9494-4F76-AE70-5E57955056A0}"/>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9410C913-E5CA-4DA8-A1A9-AC35D336A878}"/>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EF04D518-A8E5-4571-9760-37BA3D41C54C}"/>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407D4DF8-F5B3-416F-A4CD-477619CF65C5}"/>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6E688A87-8F21-4D5C-A0E8-2849BE33229B}"/>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7170326E-9C0F-43B7-AC86-B466BE0CBE6E}"/>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327742D8-7B1B-43BD-A1FB-A50217193034}"/>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5A5520C6-CE21-4CFD-A59D-5040F2C989F8}"/>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EB6D2199-BDAB-4C98-BA03-3096B41564D3}"/>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B81EF852-CAAD-40B0-910E-47245682529C}"/>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922C1192-CE8F-42F0-A858-02E959A7F532}"/>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C378763-F86A-430C-A7B3-DB8A74E19849}"/>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6602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0-#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43"/>
                                        </p:tgtEl>
                                        <p:attrNameLst>
                                          <p:attrName>style.visibility</p:attrName>
                                        </p:attrNameLst>
                                      </p:cBhvr>
                                      <p:to>
                                        <p:strVal val="visible"/>
                                      </p:to>
                                    </p:set>
                                    <p:anim calcmode="lin" valueType="num">
                                      <p:cBhvr additive="base">
                                        <p:cTn id="11" dur="2000" fill="hold"/>
                                        <p:tgtEl>
                                          <p:spTgt spid="243"/>
                                        </p:tgtEl>
                                        <p:attrNameLst>
                                          <p:attrName>ppt_x</p:attrName>
                                        </p:attrNameLst>
                                      </p:cBhvr>
                                      <p:tavLst>
                                        <p:tav tm="0">
                                          <p:val>
                                            <p:strVal val="1+#ppt_w/2"/>
                                          </p:val>
                                        </p:tav>
                                        <p:tav tm="100000">
                                          <p:val>
                                            <p:strVal val="#ppt_x"/>
                                          </p:val>
                                        </p:tav>
                                      </p:tavLst>
                                    </p:anim>
                                    <p:anim calcmode="lin" valueType="num">
                                      <p:cBhvr additive="base">
                                        <p:cTn id="12" dur="2000" fill="hold"/>
                                        <p:tgtEl>
                                          <p:spTgt spid="243"/>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D73AE5-EBDB-422F-BF13-2E41EABB558A}"/>
              </a:ext>
            </a:extLst>
          </p:cNvPr>
          <p:cNvSpPr/>
          <p:nvPr/>
        </p:nvSpPr>
        <p:spPr>
          <a:xfrm>
            <a:off x="0" y="0"/>
            <a:ext cx="12191999"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DB20C25-A569-4CDF-81D2-9D8CCF15689A}"/>
                  </a:ext>
                </a:extLst>
              </p:cNvPr>
              <p:cNvSpPr txBox="1"/>
              <p:nvPr/>
            </p:nvSpPr>
            <p:spPr>
              <a:xfrm>
                <a:off x="324908" y="168275"/>
                <a:ext cx="11799577" cy="7000443"/>
              </a:xfrm>
              <a:prstGeom prst="rect">
                <a:avLst/>
              </a:prstGeom>
              <a:noFill/>
            </p:spPr>
            <p:txBody>
              <a:bodyPr wrap="none" rtlCol="0">
                <a:spAutoFit/>
              </a:bodyPr>
              <a:lstStyle/>
              <a:p>
                <a:r>
                  <a:rPr lang="en-US" sz="2800" dirty="0">
                    <a:solidFill>
                      <a:schemeClr val="bg1">
                        <a:lumMod val="85000"/>
                      </a:schemeClr>
                    </a:solidFill>
                  </a:rPr>
                  <a:t>Prove and draw a circuit representing logic gates below: (estimated 15 min)</a:t>
                </a:r>
              </a:p>
              <a:p>
                <a:pPr marL="457200" indent="-457200">
                  <a:buAutoNum type="arabicPeriod"/>
                </a:pPr>
                <a14:m>
                  <m:oMath xmlns:m="http://schemas.openxmlformats.org/officeDocument/2006/math">
                    <m:r>
                      <a:rPr lang="en-US" sz="2800" b="0" i="1" smtClean="0">
                        <a:solidFill>
                          <a:schemeClr val="bg1">
                            <a:lumMod val="85000"/>
                          </a:schemeClr>
                        </a:solidFill>
                        <a:latin typeface="Cambria Math" panose="02040503050406030204" pitchFamily="18" charset="0"/>
                      </a:rPr>
                      <m:t>𝐴</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𝐵</m:t>
                    </m:r>
                  </m:oMath>
                </a14:m>
                <a:endParaRPr lang="en-US" sz="2800" b="0" dirty="0">
                  <a:solidFill>
                    <a:schemeClr val="bg1">
                      <a:lumMod val="85000"/>
                    </a:schemeClr>
                  </a:solidFill>
                  <a:ea typeface="Cambria Math" panose="02040503050406030204" pitchFamily="18" charset="0"/>
                </a:endParaRPr>
              </a:p>
              <a:p>
                <a:pPr marL="457200" indent="-457200">
                  <a:buAutoNum type="arabicPeriod"/>
                </a:pPr>
                <a14:m>
                  <m:oMath xmlns:m="http://schemas.openxmlformats.org/officeDocument/2006/math">
                    <m:r>
                      <a:rPr lang="en-US" sz="2800" b="0" i="1" smtClean="0">
                        <a:solidFill>
                          <a:schemeClr val="bg1">
                            <a:lumMod val="85000"/>
                          </a:schemeClr>
                        </a:solidFill>
                        <a:latin typeface="Cambria Math" panose="02040503050406030204" pitchFamily="18" charset="0"/>
                        <a:ea typeface="Cambria Math" panose="02040503050406030204" pitchFamily="18" charset="0"/>
                      </a:rPr>
                      <m:t>𝑃</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𝑄</m:t>
                    </m:r>
                  </m:oMath>
                </a14:m>
                <a:endParaRPr lang="en-US" sz="2800" b="0" dirty="0">
                  <a:solidFill>
                    <a:schemeClr val="bg1">
                      <a:lumMod val="85000"/>
                    </a:schemeClr>
                  </a:solidFill>
                  <a:ea typeface="Cambria Math" panose="02040503050406030204" pitchFamily="18" charset="0"/>
                </a:endParaRPr>
              </a:p>
              <a:p>
                <a:pPr marL="457200" indent="-457200">
                  <a:buAutoNum type="arabicPeriod"/>
                </a:pPr>
                <a14:m>
                  <m:oMath xmlns:m="http://schemas.openxmlformats.org/officeDocument/2006/math">
                    <m:acc>
                      <m:accPr>
                        <m:chr m:val="̅"/>
                        <m:ctrlPr>
                          <a:rPr lang="en-US" sz="2800" b="0" i="1" smtClean="0">
                            <a:solidFill>
                              <a:schemeClr val="bg1">
                                <a:lumMod val="85000"/>
                              </a:schemeClr>
                            </a:solidFill>
                            <a:latin typeface="Cambria Math" panose="02040503050406030204" pitchFamily="18" charset="0"/>
                            <a:ea typeface="Cambria Math" panose="02040503050406030204" pitchFamily="18" charset="0"/>
                          </a:rPr>
                        </m:ctrlPr>
                      </m:accPr>
                      <m:e>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𝐴𝐵</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e>
                    </m:acc>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𝐶</m:t>
                    </m:r>
                  </m:oMath>
                </a14:m>
                <a:endParaRPr lang="en-US" sz="2800" b="0" dirty="0">
                  <a:solidFill>
                    <a:schemeClr val="bg1">
                      <a:lumMod val="85000"/>
                    </a:schemeClr>
                  </a:solidFill>
                  <a:ea typeface="Cambria Math" panose="02040503050406030204" pitchFamily="18" charset="0"/>
                </a:endParaRPr>
              </a:p>
              <a:p>
                <a:pPr marL="457200" indent="-457200">
                  <a:buAutoNum type="arabicPeriod"/>
                </a:pPr>
                <a14:m>
                  <m:oMath xmlns:m="http://schemas.openxmlformats.org/officeDocument/2006/math">
                    <m:r>
                      <a:rPr lang="en-US" sz="2800" b="0" i="1" smtClean="0">
                        <a:solidFill>
                          <a:schemeClr val="bg1">
                            <a:lumMod val="85000"/>
                          </a:schemeClr>
                        </a:solidFill>
                        <a:latin typeface="Cambria Math" panose="02040503050406030204" pitchFamily="18" charset="0"/>
                        <a:ea typeface="Cambria Math" panose="02040503050406030204" pitchFamily="18" charset="0"/>
                      </a:rPr>
                      <m:t>𝐴</m:t>
                    </m:r>
                    <m:acc>
                      <m:accPr>
                        <m:chr m:val="̅"/>
                        <m:ctrlPr>
                          <a:rPr lang="en-US" sz="2800" b="0" i="1" smtClean="0">
                            <a:solidFill>
                              <a:schemeClr val="bg1">
                                <a:lumMod val="85000"/>
                              </a:schemeClr>
                            </a:solidFill>
                            <a:latin typeface="Cambria Math" panose="02040503050406030204" pitchFamily="18" charset="0"/>
                            <a:ea typeface="Cambria Math" panose="02040503050406030204" pitchFamily="18" charset="0"/>
                          </a:rPr>
                        </m:ctrlPr>
                      </m:accPr>
                      <m:e>
                        <m:r>
                          <a:rPr lang="en-US" sz="2800" b="0" i="1" smtClean="0">
                            <a:solidFill>
                              <a:schemeClr val="bg1">
                                <a:lumMod val="85000"/>
                              </a:schemeClr>
                            </a:solidFill>
                            <a:latin typeface="Cambria Math" panose="02040503050406030204" pitchFamily="18" charset="0"/>
                            <a:ea typeface="Cambria Math" panose="02040503050406030204" pitchFamily="18" charset="0"/>
                          </a:rPr>
                          <m:t>𝐵</m:t>
                        </m:r>
                      </m:e>
                    </m:acc>
                    <m:r>
                      <a:rPr lang="en-US" sz="2800" b="0" i="1" smtClean="0">
                        <a:solidFill>
                          <a:schemeClr val="bg1">
                            <a:lumMod val="85000"/>
                          </a:schemeClr>
                        </a:solidFill>
                        <a:latin typeface="Cambria Math" panose="02040503050406030204" pitchFamily="18" charset="0"/>
                        <a:ea typeface="Cambria Math" panose="02040503050406030204" pitchFamily="18" charset="0"/>
                      </a:rPr>
                      <m:t>+</m:t>
                    </m:r>
                    <m:acc>
                      <m:accPr>
                        <m:chr m:val="̅"/>
                        <m:ctrlPr>
                          <a:rPr lang="en-US" sz="2800" b="0" i="1" smtClean="0">
                            <a:solidFill>
                              <a:schemeClr val="bg1">
                                <a:lumMod val="85000"/>
                              </a:schemeClr>
                            </a:solidFill>
                            <a:latin typeface="Cambria Math" panose="02040503050406030204" pitchFamily="18" charset="0"/>
                            <a:ea typeface="Cambria Math" panose="02040503050406030204" pitchFamily="18" charset="0"/>
                          </a:rPr>
                        </m:ctrlPr>
                      </m:accPr>
                      <m:e>
                        <m:r>
                          <a:rPr lang="en-US" sz="2800" b="0" i="1" smtClean="0">
                            <a:solidFill>
                              <a:schemeClr val="bg1">
                                <a:lumMod val="85000"/>
                              </a:schemeClr>
                            </a:solidFill>
                            <a:latin typeface="Cambria Math" panose="02040503050406030204" pitchFamily="18" charset="0"/>
                            <a:ea typeface="Cambria Math" panose="02040503050406030204" pitchFamily="18" charset="0"/>
                          </a:rPr>
                          <m:t>𝐴</m:t>
                        </m:r>
                      </m:e>
                    </m:acc>
                    <m:r>
                      <a:rPr lang="en-US" sz="2800" b="0" i="1" smtClean="0">
                        <a:solidFill>
                          <a:schemeClr val="bg1">
                            <a:lumMod val="85000"/>
                          </a:schemeClr>
                        </a:solidFill>
                        <a:latin typeface="Cambria Math" panose="02040503050406030204" pitchFamily="18" charset="0"/>
                        <a:ea typeface="Cambria Math" panose="02040503050406030204" pitchFamily="18" charset="0"/>
                      </a:rPr>
                      <m:t>𝐵</m:t>
                    </m:r>
                  </m:oMath>
                </a14:m>
                <a:endParaRPr lang="en-US" sz="2800" b="0" dirty="0">
                  <a:solidFill>
                    <a:schemeClr val="bg1">
                      <a:lumMod val="85000"/>
                    </a:schemeClr>
                  </a:solidFill>
                  <a:ea typeface="Cambria Math" panose="02040503050406030204" pitchFamily="18" charset="0"/>
                </a:endParaRPr>
              </a:p>
              <a:p>
                <a:pPr marL="457200" indent="-457200">
                  <a:buFontTx/>
                  <a:buAutoNum type="arabicPeriod"/>
                </a:pPr>
                <a14:m>
                  <m:oMath xmlns:m="http://schemas.openxmlformats.org/officeDocument/2006/math">
                    <m:acc>
                      <m:accPr>
                        <m:chr m:val="̅"/>
                        <m:ctrlPr>
                          <a:rPr lang="en-US" sz="2800" b="0" i="1" smtClean="0">
                            <a:solidFill>
                              <a:schemeClr val="bg1">
                                <a:lumMod val="85000"/>
                              </a:schemeClr>
                            </a:solidFill>
                            <a:latin typeface="Cambria Math" panose="02040503050406030204" pitchFamily="18" charset="0"/>
                            <a:ea typeface="Cambria Math" panose="02040503050406030204" pitchFamily="18" charset="0"/>
                          </a:rPr>
                        </m:ctrlPr>
                      </m:accPr>
                      <m:e>
                        <m:r>
                          <a:rPr lang="en-US" sz="2800" b="0" i="1" smtClean="0">
                            <a:solidFill>
                              <a:schemeClr val="bg1">
                                <a:lumMod val="85000"/>
                              </a:schemeClr>
                            </a:solidFill>
                            <a:latin typeface="Cambria Math" panose="02040503050406030204" pitchFamily="18" charset="0"/>
                            <a:ea typeface="Cambria Math" panose="02040503050406030204" pitchFamily="18" charset="0"/>
                          </a:rPr>
                          <m:t>𝐴𝐵</m:t>
                        </m:r>
                      </m:e>
                    </m:acc>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𝐴𝐵</m:t>
                    </m:r>
                  </m:oMath>
                </a14:m>
                <a:endParaRPr lang="en-US" sz="2800" b="0" dirty="0">
                  <a:solidFill>
                    <a:schemeClr val="bg1">
                      <a:lumMod val="85000"/>
                    </a:schemeClr>
                  </a:solidFill>
                  <a:ea typeface="Cambria Math" panose="02040503050406030204" pitchFamily="18" charset="0"/>
                </a:endParaRPr>
              </a:p>
              <a:p>
                <a:pPr marL="457200" indent="-457200">
                  <a:buFontTx/>
                  <a:buAutoNum type="arabicPeriod"/>
                </a:pPr>
                <a:endParaRPr lang="en-US" sz="2800" dirty="0">
                  <a:solidFill>
                    <a:schemeClr val="bg1">
                      <a:lumMod val="85000"/>
                    </a:schemeClr>
                  </a:solidFill>
                  <a:ea typeface="Cambria Math" panose="02040503050406030204" pitchFamily="18" charset="0"/>
                </a:endParaRPr>
              </a:p>
              <a:p>
                <a:r>
                  <a:rPr lang="en-US" sz="2800" dirty="0">
                    <a:solidFill>
                      <a:schemeClr val="bg1">
                        <a:lumMod val="85000"/>
                      </a:schemeClr>
                    </a:solidFill>
                    <a:ea typeface="Cambria Math" panose="02040503050406030204" pitchFamily="18" charset="0"/>
                  </a:rPr>
                  <a:t>Please simplified AND </a:t>
                </a:r>
                <a:r>
                  <a:rPr lang="en-US" sz="2800" dirty="0">
                    <a:solidFill>
                      <a:schemeClr val="bg1">
                        <a:lumMod val="85000"/>
                      </a:schemeClr>
                    </a:solidFill>
                  </a:rPr>
                  <a:t>draw a circuit of </a:t>
                </a:r>
                <a:r>
                  <a:rPr lang="en-US" sz="2800" dirty="0">
                    <a:solidFill>
                      <a:schemeClr val="bg1">
                        <a:lumMod val="85000"/>
                      </a:schemeClr>
                    </a:solidFill>
                    <a:ea typeface="Cambria Math" panose="02040503050406030204" pitchFamily="18" charset="0"/>
                  </a:rPr>
                  <a:t>the functions below: </a:t>
                </a:r>
                <a:r>
                  <a:rPr lang="en-US" sz="2800" dirty="0">
                    <a:solidFill>
                      <a:schemeClr val="bg1">
                        <a:lumMod val="85000"/>
                      </a:schemeClr>
                    </a:solidFill>
                  </a:rPr>
                  <a:t> (estimated 10 min)</a:t>
                </a:r>
                <a:endParaRPr lang="en-US" sz="2800" b="0" dirty="0">
                  <a:solidFill>
                    <a:schemeClr val="bg1">
                      <a:lumMod val="85000"/>
                    </a:schemeClr>
                  </a:solidFill>
                  <a:ea typeface="Cambria Math" panose="02040503050406030204" pitchFamily="18" charset="0"/>
                </a:endParaRPr>
              </a:p>
              <a:p>
                <a:pPr marL="457200" indent="-457200">
                  <a:buFontTx/>
                  <a:buAutoNum type="arabicPeriod"/>
                </a:pPr>
                <a14:m>
                  <m:oMath xmlns:m="http://schemas.openxmlformats.org/officeDocument/2006/math">
                    <m:r>
                      <a:rPr lang="en-US" sz="2800" b="0" i="1" smtClean="0">
                        <a:solidFill>
                          <a:schemeClr val="bg1">
                            <a:lumMod val="85000"/>
                          </a:schemeClr>
                        </a:solidFill>
                        <a:latin typeface="Cambria Math" panose="02040503050406030204" pitchFamily="18" charset="0"/>
                        <a:ea typeface="Cambria Math" panose="02040503050406030204" pitchFamily="18" charset="0"/>
                      </a:rPr>
                      <m:t>𝑄</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𝐴𝐵</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𝐵𝐶</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𝐵</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𝐶</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oMath>
                </a14:m>
                <a:endParaRPr lang="en-US" sz="2800" b="0" dirty="0">
                  <a:solidFill>
                    <a:schemeClr val="bg1">
                      <a:lumMod val="85000"/>
                    </a:schemeClr>
                  </a:solidFill>
                  <a:ea typeface="Cambria Math" panose="02040503050406030204" pitchFamily="18" charset="0"/>
                </a:endParaRPr>
              </a:p>
              <a:p>
                <a:pPr marL="457200" indent="-457200">
                  <a:buFontTx/>
                  <a:buAutoNum type="arabicPeriod"/>
                </a:pPr>
                <a14:m>
                  <m:oMath xmlns:m="http://schemas.openxmlformats.org/officeDocument/2006/math">
                    <m:r>
                      <a:rPr lang="en-US" sz="2800" b="0" i="1" smtClean="0">
                        <a:solidFill>
                          <a:schemeClr val="bg1">
                            <a:lumMod val="85000"/>
                          </a:schemeClr>
                        </a:solidFill>
                        <a:latin typeface="Cambria Math" panose="02040503050406030204" pitchFamily="18" charset="0"/>
                        <a:ea typeface="Cambria Math" panose="02040503050406030204" pitchFamily="18" charset="0"/>
                      </a:rPr>
                      <m:t>𝑄</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𝐵</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𝐴</m:t>
                    </m:r>
                    <m:d>
                      <m:dPr>
                        <m:ctrlPr>
                          <a:rPr lang="en-US" sz="2800" b="0" i="1" smtClean="0">
                            <a:solidFill>
                              <a:schemeClr val="bg1">
                                <a:lumMod val="85000"/>
                              </a:schemeClr>
                            </a:solidFill>
                            <a:latin typeface="Cambria Math" panose="02040503050406030204" pitchFamily="18" charset="0"/>
                            <a:ea typeface="Cambria Math" panose="02040503050406030204" pitchFamily="18" charset="0"/>
                          </a:rPr>
                        </m:ctrlPr>
                      </m:dPr>
                      <m:e>
                        <m:r>
                          <a:rPr lang="en-US" sz="2800" b="0" i="1" smtClean="0">
                            <a:solidFill>
                              <a:schemeClr val="bg1">
                                <a:lumMod val="85000"/>
                              </a:schemeClr>
                            </a:solidFill>
                            <a:latin typeface="Cambria Math" panose="02040503050406030204" pitchFamily="18" charset="0"/>
                            <a:ea typeface="Cambria Math" panose="02040503050406030204" pitchFamily="18" charset="0"/>
                          </a:rPr>
                          <m:t>𝐵</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𝐶</m:t>
                        </m:r>
                      </m:e>
                    </m:d>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𝐵𝐶</m:t>
                    </m:r>
                  </m:oMath>
                </a14:m>
                <a:endParaRPr lang="en-US" sz="2800" b="0" dirty="0">
                  <a:solidFill>
                    <a:schemeClr val="bg1">
                      <a:lumMod val="85000"/>
                    </a:schemeClr>
                  </a:solidFill>
                  <a:ea typeface="Cambria Math" panose="02040503050406030204" pitchFamily="18" charset="0"/>
                </a:endParaRPr>
              </a:p>
              <a:p>
                <a:r>
                  <a:rPr lang="en-US" sz="2800" dirty="0">
                    <a:solidFill>
                      <a:schemeClr val="bg1">
                        <a:lumMod val="85000"/>
                      </a:schemeClr>
                    </a:solidFill>
                    <a:ea typeface="Cambria Math" panose="02040503050406030204" pitchFamily="18" charset="0"/>
                  </a:rPr>
                  <a:t>if,</a:t>
                </a:r>
              </a:p>
              <a:p>
                <a14:m>
                  <m:oMath xmlns:m="http://schemas.openxmlformats.org/officeDocument/2006/math">
                    <m:r>
                      <a:rPr lang="en-US" sz="2800" b="0" i="1" smtClean="0">
                        <a:solidFill>
                          <a:schemeClr val="bg1">
                            <a:lumMod val="85000"/>
                          </a:schemeClr>
                        </a:solidFill>
                        <a:latin typeface="Cambria Math" panose="02040503050406030204" pitchFamily="18" charset="0"/>
                        <a:ea typeface="Cambria Math" panose="02040503050406030204" pitchFamily="18" charset="0"/>
                      </a:rPr>
                      <m:t>𝐴𝐴</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𝐴</m:t>
                    </m:r>
                  </m:oMath>
                </a14:m>
                <a:r>
                  <a:rPr lang="en-US" sz="2800" b="0" dirty="0">
                    <a:solidFill>
                      <a:schemeClr val="bg1">
                        <a:lumMod val="85000"/>
                      </a:schemeClr>
                    </a:solidFill>
                    <a:ea typeface="Cambria Math" panose="02040503050406030204" pitchFamily="18" charset="0"/>
                  </a:rPr>
                  <a:t> </a:t>
                </a:r>
              </a:p>
              <a:p>
                <a14:m>
                  <m:oMath xmlns:m="http://schemas.openxmlformats.org/officeDocument/2006/math">
                    <m:r>
                      <a:rPr lang="en-US" sz="2800" b="0" i="1" smtClean="0">
                        <a:solidFill>
                          <a:schemeClr val="bg1">
                            <a:lumMod val="85000"/>
                          </a:schemeClr>
                        </a:solidFill>
                        <a:latin typeface="Cambria Math" panose="02040503050406030204" pitchFamily="18" charset="0"/>
                        <a:ea typeface="Cambria Math" panose="02040503050406030204" pitchFamily="18" charset="0"/>
                      </a:rPr>
                      <m:t>𝐴</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𝐴</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𝐴</m:t>
                    </m:r>
                  </m:oMath>
                </a14:m>
                <a:r>
                  <a:rPr lang="en-US" sz="2800" b="0" dirty="0">
                    <a:solidFill>
                      <a:schemeClr val="bg1">
                        <a:lumMod val="85000"/>
                      </a:schemeClr>
                    </a:solidFill>
                    <a:ea typeface="Cambria Math" panose="02040503050406030204" pitchFamily="18" charset="0"/>
                  </a:rPr>
                  <a:t> </a:t>
                </a:r>
              </a:p>
              <a:p>
                <a14:m>
                  <m:oMath xmlns:m="http://schemas.openxmlformats.org/officeDocument/2006/math">
                    <m:r>
                      <a:rPr lang="en-US" sz="2800" b="0" i="1" smtClean="0">
                        <a:solidFill>
                          <a:schemeClr val="bg1">
                            <a:lumMod val="85000"/>
                          </a:schemeClr>
                        </a:solidFill>
                        <a:latin typeface="Cambria Math" panose="02040503050406030204" pitchFamily="18" charset="0"/>
                        <a:ea typeface="Cambria Math" panose="02040503050406030204" pitchFamily="18" charset="0"/>
                      </a:rPr>
                      <m:t>𝐴</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𝐴𝐵</m:t>
                    </m:r>
                    <m:r>
                      <a:rPr lang="en-US" sz="2800" b="0" i="1" smtClean="0">
                        <a:solidFill>
                          <a:schemeClr val="bg1">
                            <a:lumMod val="85000"/>
                          </a:schemeClr>
                        </a:solidFill>
                        <a:latin typeface="Cambria Math" panose="02040503050406030204" pitchFamily="18" charset="0"/>
                        <a:ea typeface="Cambria Math" panose="02040503050406030204" pitchFamily="18" charset="0"/>
                      </a:rPr>
                      <m:t>=</m:t>
                    </m:r>
                    <m:r>
                      <a:rPr lang="en-US" sz="2800" b="0" i="1" smtClean="0">
                        <a:solidFill>
                          <a:schemeClr val="bg1">
                            <a:lumMod val="85000"/>
                          </a:schemeClr>
                        </a:solidFill>
                        <a:latin typeface="Cambria Math" panose="02040503050406030204" pitchFamily="18" charset="0"/>
                        <a:ea typeface="Cambria Math" panose="02040503050406030204" pitchFamily="18" charset="0"/>
                      </a:rPr>
                      <m:t>𝐴</m:t>
                    </m:r>
                  </m:oMath>
                </a14:m>
                <a:r>
                  <a:rPr lang="en-US" sz="2800" b="0" dirty="0">
                    <a:solidFill>
                      <a:schemeClr val="bg1">
                        <a:lumMod val="85000"/>
                      </a:schemeClr>
                    </a:solidFill>
                    <a:ea typeface="Cambria Math" panose="02040503050406030204" pitchFamily="18" charset="0"/>
                  </a:rPr>
                  <a:t> </a:t>
                </a:r>
              </a:p>
              <a:p>
                <a:pPr marL="457200" indent="-457200">
                  <a:buAutoNum type="arabicPeriod"/>
                </a:pPr>
                <a:endParaRPr lang="en-US" sz="2800" b="0" dirty="0">
                  <a:solidFill>
                    <a:schemeClr val="bg1">
                      <a:lumMod val="85000"/>
                    </a:schemeClr>
                  </a:solidFill>
                  <a:ea typeface="Cambria Math" panose="02040503050406030204" pitchFamily="18" charset="0"/>
                </a:endParaRPr>
              </a:p>
              <a:p>
                <a:pPr marL="457200" indent="-457200">
                  <a:buAutoNum type="arabicPeriod"/>
                </a:pPr>
                <a:endParaRPr lang="en-US" sz="2800" dirty="0">
                  <a:solidFill>
                    <a:schemeClr val="bg1">
                      <a:lumMod val="85000"/>
                    </a:schemeClr>
                  </a:solidFill>
                </a:endParaRPr>
              </a:p>
            </p:txBody>
          </p:sp>
        </mc:Choice>
        <mc:Fallback>
          <p:sp>
            <p:nvSpPr>
              <p:cNvPr id="3" name="TextBox 2">
                <a:extLst>
                  <a:ext uri="{FF2B5EF4-FFF2-40B4-BE49-F238E27FC236}">
                    <a16:creationId xmlns:a16="http://schemas.microsoft.com/office/drawing/2014/main" id="{ADB20C25-A569-4CDF-81D2-9D8CCF15689A}"/>
                  </a:ext>
                </a:extLst>
              </p:cNvPr>
              <p:cNvSpPr txBox="1">
                <a:spLocks noRot="1" noChangeAspect="1" noMove="1" noResize="1" noEditPoints="1" noAdjustHandles="1" noChangeArrowheads="1" noChangeShapeType="1" noTextEdit="1"/>
              </p:cNvSpPr>
              <p:nvPr/>
            </p:nvSpPr>
            <p:spPr>
              <a:xfrm>
                <a:off x="324908" y="168275"/>
                <a:ext cx="11799577" cy="7000443"/>
              </a:xfrm>
              <a:prstGeom prst="rect">
                <a:avLst/>
              </a:prstGeom>
              <a:blipFill>
                <a:blip r:embed="rId2"/>
                <a:stretch>
                  <a:fillRect l="-1033" t="-871" r="-52"/>
                </a:stretch>
              </a:blipFill>
            </p:spPr>
            <p:txBody>
              <a:bodyPr/>
              <a:lstStyle/>
              <a:p>
                <a:r>
                  <a:rPr lang="en-US">
                    <a:noFill/>
                  </a:rPr>
                  <a:t> </a:t>
                </a:r>
              </a:p>
            </p:txBody>
          </p:sp>
        </mc:Fallback>
      </mc:AlternateContent>
    </p:spTree>
    <p:extLst>
      <p:ext uri="{BB962C8B-B14F-4D97-AF65-F5344CB8AC3E}">
        <p14:creationId xmlns:p14="http://schemas.microsoft.com/office/powerpoint/2010/main" val="82583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D73AE5-EBDB-422F-BF13-2E41EABB558A}"/>
              </a:ext>
            </a:extLst>
          </p:cNvPr>
          <p:cNvSpPr/>
          <p:nvPr/>
        </p:nvSpPr>
        <p:spPr>
          <a:xfrm>
            <a:off x="0" y="0"/>
            <a:ext cx="12191999"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ADB20C25-A569-4CDF-81D2-9D8CCF15689A}"/>
              </a:ext>
            </a:extLst>
          </p:cNvPr>
          <p:cNvSpPr txBox="1"/>
          <p:nvPr/>
        </p:nvSpPr>
        <p:spPr>
          <a:xfrm>
            <a:off x="126889" y="892609"/>
            <a:ext cx="5268173" cy="5842497"/>
          </a:xfrm>
          <a:prstGeom prst="rect">
            <a:avLst/>
          </a:prstGeom>
          <a:noFill/>
        </p:spPr>
        <p:txBody>
          <a:bodyPr wrap="none" rtlCol="0">
            <a:spAutoFit/>
          </a:bodyPr>
          <a:lstStyle/>
          <a:p>
            <a:pPr marL="514350" indent="-514350">
              <a:lnSpc>
                <a:spcPct val="150000"/>
              </a:lnSpc>
              <a:buAutoNum type="arabicPeriod"/>
            </a:pPr>
            <a:r>
              <a:rPr lang="en-US" sz="2800" dirty="0">
                <a:solidFill>
                  <a:schemeClr val="bg1">
                    <a:lumMod val="85000"/>
                  </a:schemeClr>
                </a:solidFill>
              </a:rPr>
              <a:t>CONJUCTION (&amp;) </a:t>
            </a:r>
          </a:p>
          <a:p>
            <a:pPr marL="514350" indent="-514350">
              <a:lnSpc>
                <a:spcPct val="150000"/>
              </a:lnSpc>
              <a:buAutoNum type="arabicPeriod"/>
            </a:pPr>
            <a:r>
              <a:rPr lang="en-US" sz="2800" dirty="0">
                <a:solidFill>
                  <a:schemeClr val="bg1">
                    <a:lumMod val="85000"/>
                  </a:schemeClr>
                </a:solidFill>
              </a:rPr>
              <a:t>DISJUCTION (v)</a:t>
            </a:r>
          </a:p>
          <a:p>
            <a:pPr marL="514350" indent="-514350">
              <a:lnSpc>
                <a:spcPct val="150000"/>
              </a:lnSpc>
              <a:buAutoNum type="arabicPeriod"/>
            </a:pPr>
            <a:r>
              <a:rPr lang="en-US" sz="2800" dirty="0">
                <a:solidFill>
                  <a:schemeClr val="bg1">
                    <a:lumMod val="85000"/>
                  </a:schemeClr>
                </a:solidFill>
              </a:rPr>
              <a:t>Modus </a:t>
            </a:r>
            <a:r>
              <a:rPr lang="en-US" sz="2800" dirty="0" err="1">
                <a:solidFill>
                  <a:schemeClr val="bg1">
                    <a:lumMod val="85000"/>
                  </a:schemeClr>
                </a:solidFill>
              </a:rPr>
              <a:t>Ponendo</a:t>
            </a:r>
            <a:r>
              <a:rPr lang="en-US" sz="2800" dirty="0">
                <a:solidFill>
                  <a:schemeClr val="bg1">
                    <a:lumMod val="85000"/>
                  </a:schemeClr>
                </a:solidFill>
              </a:rPr>
              <a:t> Ponens (MPP)</a:t>
            </a:r>
          </a:p>
          <a:p>
            <a:pPr marL="514350" indent="-514350">
              <a:lnSpc>
                <a:spcPct val="150000"/>
              </a:lnSpc>
              <a:buAutoNum type="arabicPeriod"/>
            </a:pPr>
            <a:r>
              <a:rPr lang="en-US" sz="2800" dirty="0" err="1">
                <a:solidFill>
                  <a:schemeClr val="bg1">
                    <a:lumMod val="85000"/>
                  </a:schemeClr>
                </a:solidFill>
              </a:rPr>
              <a:t>Modues</a:t>
            </a:r>
            <a:r>
              <a:rPr lang="en-US" sz="2800" dirty="0">
                <a:solidFill>
                  <a:schemeClr val="bg1">
                    <a:lumMod val="85000"/>
                  </a:schemeClr>
                </a:solidFill>
              </a:rPr>
              <a:t> </a:t>
            </a:r>
            <a:r>
              <a:rPr lang="en-US" sz="2800" dirty="0" err="1">
                <a:solidFill>
                  <a:schemeClr val="bg1">
                    <a:lumMod val="85000"/>
                  </a:schemeClr>
                </a:solidFill>
              </a:rPr>
              <a:t>Tollendo</a:t>
            </a:r>
            <a:r>
              <a:rPr lang="en-US" sz="2800" dirty="0">
                <a:solidFill>
                  <a:schemeClr val="bg1">
                    <a:lumMod val="85000"/>
                  </a:schemeClr>
                </a:solidFill>
              </a:rPr>
              <a:t> Tollens (MTT)</a:t>
            </a:r>
          </a:p>
          <a:p>
            <a:pPr marL="514350" indent="-514350">
              <a:lnSpc>
                <a:spcPct val="150000"/>
              </a:lnSpc>
              <a:buAutoNum type="arabicPeriod"/>
            </a:pPr>
            <a:r>
              <a:rPr lang="en-US" sz="2800" dirty="0">
                <a:solidFill>
                  <a:schemeClr val="bg1">
                    <a:lumMod val="85000"/>
                  </a:schemeClr>
                </a:solidFill>
              </a:rPr>
              <a:t>Double Negation (DN)</a:t>
            </a:r>
          </a:p>
          <a:p>
            <a:pPr marL="514350" indent="-514350">
              <a:lnSpc>
                <a:spcPct val="150000"/>
              </a:lnSpc>
              <a:buAutoNum type="arabicPeriod"/>
            </a:pPr>
            <a:r>
              <a:rPr lang="en-US" sz="2800" dirty="0">
                <a:solidFill>
                  <a:schemeClr val="bg1">
                    <a:lumMod val="85000"/>
                  </a:schemeClr>
                </a:solidFill>
              </a:rPr>
              <a:t>Conditional Proof (CP)</a:t>
            </a:r>
          </a:p>
          <a:p>
            <a:pPr marL="514350" indent="-514350">
              <a:lnSpc>
                <a:spcPct val="150000"/>
              </a:lnSpc>
              <a:buAutoNum type="arabicPeriod"/>
            </a:pPr>
            <a:r>
              <a:rPr lang="en-US" sz="2800" dirty="0">
                <a:solidFill>
                  <a:schemeClr val="bg1">
                    <a:lumMod val="85000"/>
                  </a:schemeClr>
                </a:solidFill>
              </a:rPr>
              <a:t>&amp;-Introduction (&amp;I)</a:t>
            </a:r>
          </a:p>
          <a:p>
            <a:pPr marL="514350" indent="-514350">
              <a:lnSpc>
                <a:spcPct val="150000"/>
              </a:lnSpc>
              <a:buAutoNum type="arabicPeriod"/>
            </a:pPr>
            <a:r>
              <a:rPr lang="en-US" sz="2800" dirty="0">
                <a:solidFill>
                  <a:schemeClr val="bg1">
                    <a:lumMod val="85000"/>
                  </a:schemeClr>
                </a:solidFill>
              </a:rPr>
              <a:t>&amp;-Elimination (&amp;E)</a:t>
            </a:r>
          </a:p>
          <a:p>
            <a:pPr marL="514350" indent="-514350">
              <a:lnSpc>
                <a:spcPct val="150000"/>
              </a:lnSpc>
              <a:buAutoNum type="arabicPeriod"/>
            </a:pPr>
            <a:r>
              <a:rPr lang="en-US" sz="2800" dirty="0">
                <a:solidFill>
                  <a:schemeClr val="bg1">
                    <a:lumMod val="85000"/>
                  </a:schemeClr>
                </a:solidFill>
              </a:rPr>
              <a:t>v-Introduction (</a:t>
            </a:r>
            <a:r>
              <a:rPr lang="en-US" sz="2800" dirty="0" err="1">
                <a:solidFill>
                  <a:schemeClr val="bg1">
                    <a:lumMod val="85000"/>
                  </a:schemeClr>
                </a:solidFill>
              </a:rPr>
              <a:t>vI</a:t>
            </a:r>
            <a:r>
              <a:rPr lang="en-US" sz="2800" dirty="0">
                <a:solidFill>
                  <a:schemeClr val="bg1">
                    <a:lumMod val="85000"/>
                  </a:schemeClr>
                </a:solidFill>
              </a:rPr>
              <a:t>)</a:t>
            </a:r>
          </a:p>
        </p:txBody>
      </p:sp>
      <p:sp>
        <p:nvSpPr>
          <p:cNvPr id="4" name="TextBox 3">
            <a:extLst>
              <a:ext uri="{FF2B5EF4-FFF2-40B4-BE49-F238E27FC236}">
                <a16:creationId xmlns:a16="http://schemas.microsoft.com/office/drawing/2014/main" id="{426FB7C6-05D6-42CE-8C7F-D7788A94BFF0}"/>
              </a:ext>
            </a:extLst>
          </p:cNvPr>
          <p:cNvSpPr txBox="1"/>
          <p:nvPr/>
        </p:nvSpPr>
        <p:spPr>
          <a:xfrm>
            <a:off x="5537230" y="892609"/>
            <a:ext cx="6654770" cy="6488828"/>
          </a:xfrm>
          <a:prstGeom prst="rect">
            <a:avLst/>
          </a:prstGeom>
          <a:noFill/>
        </p:spPr>
        <p:txBody>
          <a:bodyPr wrap="none" rtlCol="0">
            <a:spAutoFit/>
          </a:bodyPr>
          <a:lstStyle/>
          <a:p>
            <a:pPr marL="514350" indent="-514350">
              <a:lnSpc>
                <a:spcPct val="150000"/>
              </a:lnSpc>
              <a:buFont typeface="+mj-lt"/>
              <a:buAutoNum type="arabicPeriod" startAt="10"/>
            </a:pPr>
            <a:r>
              <a:rPr lang="en-US" sz="2800" dirty="0">
                <a:solidFill>
                  <a:schemeClr val="bg1">
                    <a:lumMod val="85000"/>
                  </a:schemeClr>
                </a:solidFill>
              </a:rPr>
              <a:t>v-Elimination (</a:t>
            </a:r>
            <a:r>
              <a:rPr lang="en-US" sz="2800" dirty="0" err="1">
                <a:solidFill>
                  <a:schemeClr val="bg1">
                    <a:lumMod val="85000"/>
                  </a:schemeClr>
                </a:solidFill>
              </a:rPr>
              <a:t>vE</a:t>
            </a:r>
            <a:r>
              <a:rPr lang="en-US" sz="2800" dirty="0">
                <a:solidFill>
                  <a:schemeClr val="bg1">
                    <a:lumMod val="85000"/>
                  </a:schemeClr>
                </a:solidFill>
              </a:rPr>
              <a:t>)</a:t>
            </a:r>
          </a:p>
          <a:p>
            <a:pPr marL="514350" indent="-514350">
              <a:lnSpc>
                <a:spcPct val="150000"/>
              </a:lnSpc>
              <a:buFont typeface="+mj-lt"/>
              <a:buAutoNum type="arabicPeriod" startAt="10"/>
            </a:pPr>
            <a:r>
              <a:rPr lang="en-US" sz="2800" dirty="0" err="1">
                <a:solidFill>
                  <a:schemeClr val="bg1">
                    <a:lumMod val="85000"/>
                  </a:schemeClr>
                </a:solidFill>
              </a:rPr>
              <a:t>Reductio</a:t>
            </a:r>
            <a:r>
              <a:rPr lang="en-US" sz="2800" dirty="0">
                <a:solidFill>
                  <a:schemeClr val="bg1">
                    <a:lumMod val="85000"/>
                  </a:schemeClr>
                </a:solidFill>
              </a:rPr>
              <a:t> ad Absurdum (RAA)</a:t>
            </a:r>
          </a:p>
          <a:p>
            <a:pPr marL="514350" indent="-514350">
              <a:lnSpc>
                <a:spcPct val="150000"/>
              </a:lnSpc>
              <a:buFont typeface="+mj-lt"/>
              <a:buAutoNum type="arabicPeriod" startAt="10"/>
            </a:pPr>
            <a:r>
              <a:rPr lang="en-US" sz="2800" dirty="0">
                <a:solidFill>
                  <a:schemeClr val="bg1">
                    <a:lumMod val="85000"/>
                  </a:schemeClr>
                </a:solidFill>
              </a:rPr>
              <a:t>Biconditional</a:t>
            </a:r>
          </a:p>
          <a:p>
            <a:pPr marL="514350" indent="-514350">
              <a:lnSpc>
                <a:spcPct val="150000"/>
              </a:lnSpc>
              <a:buFont typeface="+mj-lt"/>
              <a:buAutoNum type="arabicPeriod" startAt="10"/>
            </a:pPr>
            <a:r>
              <a:rPr lang="en-US" sz="2800" dirty="0">
                <a:solidFill>
                  <a:schemeClr val="bg1">
                    <a:lumMod val="85000"/>
                  </a:schemeClr>
                </a:solidFill>
              </a:rPr>
              <a:t>Theorem Introduction (TI)</a:t>
            </a:r>
          </a:p>
          <a:p>
            <a:pPr marL="514350" indent="-514350">
              <a:lnSpc>
                <a:spcPct val="150000"/>
              </a:lnSpc>
              <a:buFont typeface="+mj-lt"/>
              <a:buAutoNum type="arabicPeriod" startAt="10"/>
            </a:pPr>
            <a:r>
              <a:rPr lang="en-US" sz="2800" dirty="0">
                <a:solidFill>
                  <a:schemeClr val="bg1">
                    <a:lumMod val="85000"/>
                  </a:schemeClr>
                </a:solidFill>
              </a:rPr>
              <a:t>Sequent Introduction (SI)</a:t>
            </a:r>
          </a:p>
          <a:p>
            <a:pPr marL="514350" indent="-514350">
              <a:lnSpc>
                <a:spcPct val="150000"/>
              </a:lnSpc>
              <a:buFont typeface="+mj-lt"/>
              <a:buAutoNum type="arabicPeriod" startAt="10"/>
            </a:pPr>
            <a:r>
              <a:rPr lang="en-US" sz="2800" dirty="0">
                <a:solidFill>
                  <a:schemeClr val="bg1">
                    <a:lumMod val="85000"/>
                  </a:schemeClr>
                </a:solidFill>
              </a:rPr>
              <a:t>The Introduction of Universal Quantifier</a:t>
            </a:r>
          </a:p>
          <a:p>
            <a:pPr marL="514350" indent="-514350">
              <a:lnSpc>
                <a:spcPct val="150000"/>
              </a:lnSpc>
              <a:buFont typeface="+mj-lt"/>
              <a:buAutoNum type="arabicPeriod" startAt="10"/>
            </a:pPr>
            <a:r>
              <a:rPr lang="en-US" sz="2800" dirty="0">
                <a:solidFill>
                  <a:schemeClr val="bg1">
                    <a:lumMod val="85000"/>
                  </a:schemeClr>
                </a:solidFill>
              </a:rPr>
              <a:t>The Elimination of Universal Quantifier</a:t>
            </a:r>
          </a:p>
          <a:p>
            <a:pPr marL="514350" indent="-514350">
              <a:lnSpc>
                <a:spcPct val="150000"/>
              </a:lnSpc>
              <a:buFont typeface="+mj-lt"/>
              <a:buAutoNum type="arabicPeriod" startAt="10"/>
            </a:pPr>
            <a:r>
              <a:rPr lang="en-US" sz="2800" dirty="0">
                <a:solidFill>
                  <a:schemeClr val="bg1">
                    <a:lumMod val="85000"/>
                  </a:schemeClr>
                </a:solidFill>
              </a:rPr>
              <a:t>The Introduction of Existential Quantifier</a:t>
            </a:r>
          </a:p>
          <a:p>
            <a:pPr marL="514350" indent="-514350">
              <a:lnSpc>
                <a:spcPct val="150000"/>
              </a:lnSpc>
              <a:buFont typeface="+mj-lt"/>
              <a:buAutoNum type="arabicPeriod" startAt="10"/>
            </a:pPr>
            <a:r>
              <a:rPr lang="en-US" sz="2800" dirty="0">
                <a:solidFill>
                  <a:schemeClr val="bg1">
                    <a:lumMod val="85000"/>
                  </a:schemeClr>
                </a:solidFill>
              </a:rPr>
              <a:t>The </a:t>
            </a:r>
            <a:r>
              <a:rPr lang="en-US" sz="2800" dirty="0" err="1">
                <a:solidFill>
                  <a:schemeClr val="bg1">
                    <a:lumMod val="85000"/>
                  </a:schemeClr>
                </a:solidFill>
              </a:rPr>
              <a:t>Eliminationof</a:t>
            </a:r>
            <a:r>
              <a:rPr lang="en-US" sz="2800" dirty="0">
                <a:solidFill>
                  <a:schemeClr val="bg1">
                    <a:lumMod val="85000"/>
                  </a:schemeClr>
                </a:solidFill>
              </a:rPr>
              <a:t> Existential Quantifier</a:t>
            </a:r>
          </a:p>
          <a:p>
            <a:pPr marL="514350" indent="-514350">
              <a:lnSpc>
                <a:spcPct val="150000"/>
              </a:lnSpc>
              <a:buAutoNum type="arabicPeriod" startAt="10"/>
            </a:pPr>
            <a:endParaRPr lang="en-US" sz="2800" dirty="0">
              <a:solidFill>
                <a:schemeClr val="bg1">
                  <a:lumMod val="85000"/>
                </a:schemeClr>
              </a:solidFill>
            </a:endParaRPr>
          </a:p>
        </p:txBody>
      </p:sp>
      <p:sp>
        <p:nvSpPr>
          <p:cNvPr id="5" name="TextBox 4">
            <a:extLst>
              <a:ext uri="{FF2B5EF4-FFF2-40B4-BE49-F238E27FC236}">
                <a16:creationId xmlns:a16="http://schemas.microsoft.com/office/drawing/2014/main" id="{98ABE8DB-21BD-4E2A-B48F-026BD628CD17}"/>
              </a:ext>
            </a:extLst>
          </p:cNvPr>
          <p:cNvSpPr txBox="1"/>
          <p:nvPr/>
        </p:nvSpPr>
        <p:spPr>
          <a:xfrm>
            <a:off x="2760976" y="99912"/>
            <a:ext cx="6966779" cy="584775"/>
          </a:xfrm>
          <a:prstGeom prst="rect">
            <a:avLst/>
          </a:prstGeom>
          <a:noFill/>
        </p:spPr>
        <p:txBody>
          <a:bodyPr wrap="none" rtlCol="0">
            <a:spAutoFit/>
          </a:bodyPr>
          <a:lstStyle/>
          <a:p>
            <a:r>
              <a:rPr lang="en-US" sz="3200" dirty="0">
                <a:solidFill>
                  <a:schemeClr val="bg1">
                    <a:lumMod val="85000"/>
                  </a:schemeClr>
                </a:solidFill>
              </a:rPr>
              <a:t>Beginning of Logic (Rule of Assumptions)</a:t>
            </a:r>
          </a:p>
        </p:txBody>
      </p:sp>
    </p:spTree>
    <p:extLst>
      <p:ext uri="{BB962C8B-B14F-4D97-AF65-F5344CB8AC3E}">
        <p14:creationId xmlns:p14="http://schemas.microsoft.com/office/powerpoint/2010/main" val="243831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685545" y="2343061"/>
            <a:ext cx="4301769" cy="2171877"/>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What is</a:t>
            </a:r>
          </a:p>
          <a:p>
            <a:pPr>
              <a:lnSpc>
                <a:spcPts val="5400"/>
              </a:lnSpc>
            </a:pPr>
            <a:r>
              <a:rPr lang="en-US" altLang="ko-KR" sz="6000" dirty="0">
                <a:solidFill>
                  <a:schemeClr val="tx1">
                    <a:lumMod val="75000"/>
                    <a:lumOff val="25000"/>
                  </a:schemeClr>
                </a:solidFill>
                <a:cs typeface="Arial" pitchFamily="34" charset="0"/>
              </a:rPr>
              <a:t>Artificial Intelligence?</a:t>
            </a:r>
            <a:endParaRPr lang="ko-KR" altLang="en-US" sz="6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80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4857</TotalTime>
  <Words>1223</Words>
  <Application>Microsoft Office PowerPoint</Application>
  <PresentationFormat>Widescreen</PresentationFormat>
  <Paragraphs>221</Paragraphs>
  <Slides>67</Slides>
  <Notes>13</Notes>
  <HiddenSlides>4</HiddenSlides>
  <MMClips>3</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67</vt:i4>
      </vt:variant>
    </vt:vector>
  </HeadingPairs>
  <TitlesOfParts>
    <vt:vector size="75" baseType="lpstr">
      <vt:lpstr>Arial</vt:lpstr>
      <vt:lpstr>Calibri</vt:lpstr>
      <vt:lpstr>Calibri Light</vt:lpstr>
      <vt:lpstr>Cambria Math</vt:lpstr>
      <vt:lpstr>Cover and End Slide Master</vt:lpstr>
      <vt:lpstr>Contents Slide Master</vt:lpstr>
      <vt:lpstr>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Zendi Iklima</cp:lastModifiedBy>
  <cp:revision>507</cp:revision>
  <dcterms:created xsi:type="dcterms:W3CDTF">2018-04-24T17:14:44Z</dcterms:created>
  <dcterms:modified xsi:type="dcterms:W3CDTF">2019-08-03T00:51:27Z</dcterms:modified>
</cp:coreProperties>
</file>